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1" r:id="rId3"/>
    <p:sldId id="273" r:id="rId4"/>
    <p:sldId id="270" r:id="rId5"/>
    <p:sldId id="269" r:id="rId6"/>
    <p:sldId id="272" r:id="rId7"/>
    <p:sldId id="259" r:id="rId8"/>
    <p:sldId id="275" r:id="rId9"/>
    <p:sldId id="276" r:id="rId10"/>
    <p:sldId id="277" r:id="rId11"/>
    <p:sldId id="261" r:id="rId12"/>
    <p:sldId id="278" r:id="rId13"/>
    <p:sldId id="264" r:id="rId14"/>
    <p:sldId id="267" r:id="rId15"/>
    <p:sldId id="265"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94" autoAdjust="0"/>
  </p:normalViewPr>
  <p:slideViewPr>
    <p:cSldViewPr snapToGrid="0" snapToObjects="1">
      <p:cViewPr varScale="1">
        <p:scale>
          <a:sx n="84" d="100"/>
          <a:sy n="84" d="100"/>
        </p:scale>
        <p:origin x="792" y="5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cha54321 Laucha54321" userId="fcd33f4d0483a482" providerId="LiveId" clId="{766591D0-5ECC-470D-84CC-3517FEBB6977}"/>
    <pc:docChg chg="undo custSel addSld modSld">
      <pc:chgData name="Laucha54321 Laucha54321" userId="fcd33f4d0483a482" providerId="LiveId" clId="{766591D0-5ECC-470D-84CC-3517FEBB6977}" dt="2025-09-09T22:19:08.802" v="59" actId="20577"/>
      <pc:docMkLst>
        <pc:docMk/>
      </pc:docMkLst>
      <pc:sldChg chg="modSp mod">
        <pc:chgData name="Laucha54321 Laucha54321" userId="fcd33f4d0483a482" providerId="LiveId" clId="{766591D0-5ECC-470D-84CC-3517FEBB6977}" dt="2025-09-09T22:19:08.802" v="59" actId="20577"/>
        <pc:sldMkLst>
          <pc:docMk/>
          <pc:sldMk cId="0" sldId="264"/>
        </pc:sldMkLst>
        <pc:spChg chg="mod">
          <ac:chgData name="Laucha54321 Laucha54321" userId="fcd33f4d0483a482" providerId="LiveId" clId="{766591D0-5ECC-470D-84CC-3517FEBB6977}" dt="2025-09-09T22:18:09.947" v="53" actId="20577"/>
          <ac:spMkLst>
            <pc:docMk/>
            <pc:sldMk cId="0" sldId="264"/>
            <ac:spMk id="2" creationId="{00000000-0000-0000-0000-000000000000}"/>
          </ac:spMkLst>
        </pc:spChg>
        <pc:spChg chg="mod">
          <ac:chgData name="Laucha54321 Laucha54321" userId="fcd33f4d0483a482" providerId="LiveId" clId="{766591D0-5ECC-470D-84CC-3517FEBB6977}" dt="2025-09-09T22:19:08.802" v="59" actId="20577"/>
          <ac:spMkLst>
            <pc:docMk/>
            <pc:sldMk cId="0" sldId="264"/>
            <ac:spMk id="3" creationId="{00000000-0000-0000-0000-000000000000}"/>
          </ac:spMkLst>
        </pc:spChg>
      </pc:sldChg>
      <pc:sldChg chg="addSp delSp modSp mod">
        <pc:chgData name="Laucha54321 Laucha54321" userId="fcd33f4d0483a482" providerId="LiveId" clId="{766591D0-5ECC-470D-84CC-3517FEBB6977}" dt="2025-09-09T20:33:35.737" v="46" actId="20577"/>
        <pc:sldMkLst>
          <pc:docMk/>
          <pc:sldMk cId="0" sldId="269"/>
        </pc:sldMkLst>
        <pc:spChg chg="add del mod">
          <ac:chgData name="Laucha54321 Laucha54321" userId="fcd33f4d0483a482" providerId="LiveId" clId="{766591D0-5ECC-470D-84CC-3517FEBB6977}" dt="2025-09-09T20:32:06.728" v="8" actId="22"/>
          <ac:spMkLst>
            <pc:docMk/>
            <pc:sldMk cId="0" sldId="269"/>
            <ac:spMk id="5" creationId="{A93DBF5E-CA98-E505-86B8-DB1BEF71FD05}"/>
          </ac:spMkLst>
        </pc:spChg>
        <pc:spChg chg="add del">
          <ac:chgData name="Laucha54321 Laucha54321" userId="fcd33f4d0483a482" providerId="LiveId" clId="{766591D0-5ECC-470D-84CC-3517FEBB6977}" dt="2025-09-09T20:32:39.979" v="10" actId="22"/>
          <ac:spMkLst>
            <pc:docMk/>
            <pc:sldMk cId="0" sldId="269"/>
            <ac:spMk id="7" creationId="{334B8947-C53D-F974-7984-FB2A2CDBCE75}"/>
          </ac:spMkLst>
        </pc:spChg>
        <pc:spChg chg="add mod">
          <ac:chgData name="Laucha54321 Laucha54321" userId="fcd33f4d0483a482" providerId="LiveId" clId="{766591D0-5ECC-470D-84CC-3517FEBB6977}" dt="2025-09-09T20:33:35.737" v="46" actId="20577"/>
          <ac:spMkLst>
            <pc:docMk/>
            <pc:sldMk cId="0" sldId="269"/>
            <ac:spMk id="9" creationId="{7B151F5E-E994-EB9A-8847-324CDEFA4027}"/>
          </ac:spMkLst>
        </pc:spChg>
      </pc:sldChg>
      <pc:sldChg chg="add">
        <pc:chgData name="Laucha54321 Laucha54321" userId="fcd33f4d0483a482" providerId="LiveId" clId="{766591D0-5ECC-470D-84CC-3517FEBB6977}" dt="2025-09-09T00:47:42.961" v="0" actId="2890"/>
        <pc:sldMkLst>
          <pc:docMk/>
          <pc:sldMk cId="806333085" sldId="270"/>
        </pc:sldMkLst>
      </pc:sldChg>
      <pc:sldChg chg="modSp mod">
        <pc:chgData name="Laucha54321 Laucha54321" userId="fcd33f4d0483a482" providerId="LiveId" clId="{766591D0-5ECC-470D-84CC-3517FEBB6977}" dt="2025-09-09T20:37:20.718" v="50" actId="20577"/>
        <pc:sldMkLst>
          <pc:docMk/>
          <pc:sldMk cId="1791170016" sldId="278"/>
        </pc:sldMkLst>
        <pc:spChg chg="mod">
          <ac:chgData name="Laucha54321 Laucha54321" userId="fcd33f4d0483a482" providerId="LiveId" clId="{766591D0-5ECC-470D-84CC-3517FEBB6977}" dt="2025-09-09T20:37:20.718" v="50" actId="20577"/>
          <ac:spMkLst>
            <pc:docMk/>
            <pc:sldMk cId="1791170016" sldId="278"/>
            <ac:spMk id="4" creationId="{2F37D072-791A-4540-98D4-005D98A74BE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E260E-037C-40CB-B2B0-E4463C5167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AR"/>
        </a:p>
      </dgm:t>
    </dgm:pt>
    <dgm:pt modelId="{A5FEE194-FE1E-4BE0-91AE-7366DEBCC0C5}">
      <dgm:prSet phldrT="[Texto]"/>
      <dgm:spPr>
        <a:solidFill>
          <a:schemeClr val="accent2">
            <a:lumMod val="75000"/>
          </a:schemeClr>
        </a:solidFill>
        <a:ln>
          <a:solidFill>
            <a:schemeClr val="accent6">
              <a:lumMod val="20000"/>
              <a:lumOff val="80000"/>
            </a:schemeClr>
          </a:solidFill>
        </a:ln>
      </dgm:spPr>
      <dgm:t>
        <a:bodyPr/>
        <a:lstStyle/>
        <a:p>
          <a:r>
            <a:rPr lang="es-ES" dirty="0"/>
            <a:t>Generar </a:t>
          </a:r>
          <a:r>
            <a:rPr lang="es-ES" dirty="0" err="1"/>
            <a:t>Poblacion</a:t>
          </a:r>
          <a:r>
            <a:rPr lang="es-ES" dirty="0"/>
            <a:t> Inicial</a:t>
          </a:r>
          <a:endParaRPr lang="es-AR" dirty="0"/>
        </a:p>
      </dgm:t>
    </dgm:pt>
    <dgm:pt modelId="{7620AA31-2EFE-465F-BF42-43852A4AEA8B}" type="parTrans" cxnId="{13190B56-F019-4F73-829F-9E85166197BB}">
      <dgm:prSet/>
      <dgm:spPr/>
      <dgm:t>
        <a:bodyPr/>
        <a:lstStyle/>
        <a:p>
          <a:endParaRPr lang="es-AR"/>
        </a:p>
      </dgm:t>
    </dgm:pt>
    <dgm:pt modelId="{40D78A63-0FF7-4D60-BADC-B3CFBBE7A45F}" type="sibTrans" cxnId="{13190B56-F019-4F73-829F-9E85166197BB}">
      <dgm:prSet/>
      <dgm:spPr/>
      <dgm:t>
        <a:bodyPr/>
        <a:lstStyle/>
        <a:p>
          <a:endParaRPr lang="es-AR"/>
        </a:p>
      </dgm:t>
    </dgm:pt>
    <dgm:pt modelId="{7EE10439-2E8F-40CC-9EE1-DFA90D0294E7}">
      <dgm:prSet phldrT="[Texto]"/>
      <dgm:spPr>
        <a:solidFill>
          <a:schemeClr val="accent2">
            <a:lumMod val="75000"/>
          </a:schemeClr>
        </a:solidFill>
      </dgm:spPr>
      <dgm:t>
        <a:bodyPr/>
        <a:lstStyle/>
        <a:p>
          <a:r>
            <a:rPr lang="es-ES" dirty="0" err="1"/>
            <a:t>Evaluacion</a:t>
          </a:r>
          <a:endParaRPr lang="es-AR" dirty="0"/>
        </a:p>
      </dgm:t>
    </dgm:pt>
    <dgm:pt modelId="{55F96EA0-3C51-4001-A3C5-B467C1A6611B}" type="parTrans" cxnId="{205558CB-0F27-4FEA-B5B0-F8BA5FCA13EE}">
      <dgm:prSet/>
      <dgm:spPr/>
      <dgm:t>
        <a:bodyPr/>
        <a:lstStyle/>
        <a:p>
          <a:endParaRPr lang="es-AR"/>
        </a:p>
      </dgm:t>
    </dgm:pt>
    <dgm:pt modelId="{ACC598D0-B1B7-41E3-8117-184D54A0C058}" type="sibTrans" cxnId="{205558CB-0F27-4FEA-B5B0-F8BA5FCA13EE}">
      <dgm:prSet/>
      <dgm:spPr/>
      <dgm:t>
        <a:bodyPr/>
        <a:lstStyle/>
        <a:p>
          <a:endParaRPr lang="es-AR"/>
        </a:p>
      </dgm:t>
    </dgm:pt>
    <dgm:pt modelId="{08C7D13C-5661-46E0-9A89-3F6A2A94061F}">
      <dgm:prSet phldrT="[Texto]"/>
      <dgm:spPr>
        <a:solidFill>
          <a:schemeClr val="accent2">
            <a:lumMod val="75000"/>
          </a:schemeClr>
        </a:solidFill>
      </dgm:spPr>
      <dgm:t>
        <a:bodyPr/>
        <a:lstStyle/>
        <a:p>
          <a:r>
            <a:rPr lang="es-ES" dirty="0" err="1"/>
            <a:t>Seleccion</a:t>
          </a:r>
          <a:endParaRPr lang="es-AR" dirty="0"/>
        </a:p>
      </dgm:t>
    </dgm:pt>
    <dgm:pt modelId="{9E9CF352-CBD8-4286-A5DC-73622AD49EDC}" type="parTrans" cxnId="{E502B1F6-0799-4119-9AD2-AFDB81D514D2}">
      <dgm:prSet/>
      <dgm:spPr/>
      <dgm:t>
        <a:bodyPr/>
        <a:lstStyle/>
        <a:p>
          <a:endParaRPr lang="es-AR"/>
        </a:p>
      </dgm:t>
    </dgm:pt>
    <dgm:pt modelId="{FB3D45AF-0C86-4C1D-88AD-3C151A391B32}" type="sibTrans" cxnId="{E502B1F6-0799-4119-9AD2-AFDB81D514D2}">
      <dgm:prSet/>
      <dgm:spPr/>
      <dgm:t>
        <a:bodyPr/>
        <a:lstStyle/>
        <a:p>
          <a:endParaRPr lang="es-AR"/>
        </a:p>
      </dgm:t>
    </dgm:pt>
    <dgm:pt modelId="{B23BCCC9-2ECA-4A2C-A8C4-8A772095965F}">
      <dgm:prSet phldrT="[Texto]"/>
      <dgm:spPr>
        <a:solidFill>
          <a:schemeClr val="accent2">
            <a:lumMod val="75000"/>
          </a:schemeClr>
        </a:solidFill>
      </dgm:spPr>
      <dgm:t>
        <a:bodyPr/>
        <a:lstStyle/>
        <a:p>
          <a:r>
            <a:rPr lang="es-ES" dirty="0"/>
            <a:t>Exploración</a:t>
          </a:r>
          <a:endParaRPr lang="es-AR" dirty="0"/>
        </a:p>
      </dgm:t>
    </dgm:pt>
    <dgm:pt modelId="{CE840DA6-C271-40D6-B727-189675E60681}" type="parTrans" cxnId="{1B4F5822-952F-4955-B906-9724DAC36109}">
      <dgm:prSet/>
      <dgm:spPr/>
      <dgm:t>
        <a:bodyPr/>
        <a:lstStyle/>
        <a:p>
          <a:endParaRPr lang="es-AR"/>
        </a:p>
      </dgm:t>
    </dgm:pt>
    <dgm:pt modelId="{7B71C206-C241-4A88-8E18-83673059CDF2}" type="sibTrans" cxnId="{1B4F5822-952F-4955-B906-9724DAC36109}">
      <dgm:prSet/>
      <dgm:spPr/>
      <dgm:t>
        <a:bodyPr/>
        <a:lstStyle/>
        <a:p>
          <a:endParaRPr lang="es-AR"/>
        </a:p>
      </dgm:t>
    </dgm:pt>
    <dgm:pt modelId="{606BCB0C-53A9-447A-AEB5-1A0228DB61E0}">
      <dgm:prSet phldrT="[Texto]"/>
      <dgm:spPr>
        <a:solidFill>
          <a:schemeClr val="accent2">
            <a:lumMod val="75000"/>
          </a:schemeClr>
        </a:solidFill>
        <a:ln>
          <a:solidFill>
            <a:schemeClr val="accent6">
              <a:lumMod val="20000"/>
              <a:lumOff val="80000"/>
            </a:schemeClr>
          </a:solidFill>
        </a:ln>
      </dgm:spPr>
      <dgm:t>
        <a:bodyPr/>
        <a:lstStyle/>
        <a:p>
          <a:r>
            <a:rPr lang="es-ES" dirty="0"/>
            <a:t>Generar Mapa</a:t>
          </a:r>
          <a:endParaRPr lang="es-AR" dirty="0"/>
        </a:p>
      </dgm:t>
    </dgm:pt>
    <dgm:pt modelId="{F341EF40-3101-4D30-8268-21AD3443AEFC}" type="parTrans" cxnId="{7E875FE9-6C2A-401A-A97F-26FAD84B6DCE}">
      <dgm:prSet/>
      <dgm:spPr/>
      <dgm:t>
        <a:bodyPr/>
        <a:lstStyle/>
        <a:p>
          <a:endParaRPr lang="es-AR"/>
        </a:p>
      </dgm:t>
    </dgm:pt>
    <dgm:pt modelId="{2F564F9E-3A17-4014-827B-7C777488EC35}" type="sibTrans" cxnId="{7E875FE9-6C2A-401A-A97F-26FAD84B6DCE}">
      <dgm:prSet/>
      <dgm:spPr/>
      <dgm:t>
        <a:bodyPr/>
        <a:lstStyle/>
        <a:p>
          <a:endParaRPr lang="es-AR"/>
        </a:p>
      </dgm:t>
    </dgm:pt>
    <dgm:pt modelId="{FE2B94FC-A425-4687-8520-1CA7EAE302A6}" type="pres">
      <dgm:prSet presAssocID="{FBDE260E-037C-40CB-B2B0-E4463C516771}" presName="Name0" presStyleCnt="0">
        <dgm:presLayoutVars>
          <dgm:dir/>
          <dgm:resizeHandles val="exact"/>
        </dgm:presLayoutVars>
      </dgm:prSet>
      <dgm:spPr/>
    </dgm:pt>
    <dgm:pt modelId="{20B01EC4-231C-487A-BF4F-FFE6E13D26F5}" type="pres">
      <dgm:prSet presAssocID="{606BCB0C-53A9-447A-AEB5-1A0228DB61E0}" presName="node" presStyleLbl="node1" presStyleIdx="0" presStyleCnt="5">
        <dgm:presLayoutVars>
          <dgm:bulletEnabled val="1"/>
        </dgm:presLayoutVars>
      </dgm:prSet>
      <dgm:spPr/>
    </dgm:pt>
    <dgm:pt modelId="{519C2F7A-9949-4540-A51D-BECCEA45F1EE}" type="pres">
      <dgm:prSet presAssocID="{2F564F9E-3A17-4014-827B-7C777488EC35}" presName="sibTrans" presStyleLbl="sibTrans2D1" presStyleIdx="0" presStyleCnt="4"/>
      <dgm:spPr/>
    </dgm:pt>
    <dgm:pt modelId="{A97C171B-C50F-4414-B473-166388285738}" type="pres">
      <dgm:prSet presAssocID="{2F564F9E-3A17-4014-827B-7C777488EC35}" presName="connectorText" presStyleLbl="sibTrans2D1" presStyleIdx="0" presStyleCnt="4"/>
      <dgm:spPr/>
    </dgm:pt>
    <dgm:pt modelId="{9410B455-334B-4CEB-94DA-9AF14A43CF2E}" type="pres">
      <dgm:prSet presAssocID="{A5FEE194-FE1E-4BE0-91AE-7366DEBCC0C5}" presName="node" presStyleLbl="node1" presStyleIdx="1" presStyleCnt="5">
        <dgm:presLayoutVars>
          <dgm:bulletEnabled val="1"/>
        </dgm:presLayoutVars>
      </dgm:prSet>
      <dgm:spPr/>
    </dgm:pt>
    <dgm:pt modelId="{75255645-3760-42BE-AA1C-24B9177B52BC}" type="pres">
      <dgm:prSet presAssocID="{40D78A63-0FF7-4D60-BADC-B3CFBBE7A45F}" presName="sibTrans" presStyleLbl="sibTrans2D1" presStyleIdx="1" presStyleCnt="4"/>
      <dgm:spPr/>
    </dgm:pt>
    <dgm:pt modelId="{907EFE36-EA57-4BF1-AF01-98283D5158FF}" type="pres">
      <dgm:prSet presAssocID="{40D78A63-0FF7-4D60-BADC-B3CFBBE7A45F}" presName="connectorText" presStyleLbl="sibTrans2D1" presStyleIdx="1" presStyleCnt="4"/>
      <dgm:spPr/>
    </dgm:pt>
    <dgm:pt modelId="{3A452B36-58EE-4104-A156-79D626E5DF18}" type="pres">
      <dgm:prSet presAssocID="{7EE10439-2E8F-40CC-9EE1-DFA90D0294E7}" presName="node" presStyleLbl="node1" presStyleIdx="2" presStyleCnt="5">
        <dgm:presLayoutVars>
          <dgm:bulletEnabled val="1"/>
        </dgm:presLayoutVars>
      </dgm:prSet>
      <dgm:spPr/>
    </dgm:pt>
    <dgm:pt modelId="{E74971DA-E270-4DEA-9969-9EB54B1B22C9}" type="pres">
      <dgm:prSet presAssocID="{ACC598D0-B1B7-41E3-8117-184D54A0C058}" presName="sibTrans" presStyleLbl="sibTrans2D1" presStyleIdx="2" presStyleCnt="4"/>
      <dgm:spPr/>
    </dgm:pt>
    <dgm:pt modelId="{8D67B483-0B86-4DAE-A42C-4DFD461B593E}" type="pres">
      <dgm:prSet presAssocID="{ACC598D0-B1B7-41E3-8117-184D54A0C058}" presName="connectorText" presStyleLbl="sibTrans2D1" presStyleIdx="2" presStyleCnt="4"/>
      <dgm:spPr/>
    </dgm:pt>
    <dgm:pt modelId="{B5C50F2E-7013-4943-A7A0-D69A68B148AD}" type="pres">
      <dgm:prSet presAssocID="{08C7D13C-5661-46E0-9A89-3F6A2A94061F}" presName="node" presStyleLbl="node1" presStyleIdx="3" presStyleCnt="5">
        <dgm:presLayoutVars>
          <dgm:bulletEnabled val="1"/>
        </dgm:presLayoutVars>
      </dgm:prSet>
      <dgm:spPr/>
    </dgm:pt>
    <dgm:pt modelId="{CC94E0E3-E39E-42F6-9452-5F8158CADBFB}" type="pres">
      <dgm:prSet presAssocID="{FB3D45AF-0C86-4C1D-88AD-3C151A391B32}" presName="sibTrans" presStyleLbl="sibTrans2D1" presStyleIdx="3" presStyleCnt="4"/>
      <dgm:spPr/>
    </dgm:pt>
    <dgm:pt modelId="{129B4766-C35D-47D6-8C0D-8631DB7D6155}" type="pres">
      <dgm:prSet presAssocID="{FB3D45AF-0C86-4C1D-88AD-3C151A391B32}" presName="connectorText" presStyleLbl="sibTrans2D1" presStyleIdx="3" presStyleCnt="4"/>
      <dgm:spPr/>
    </dgm:pt>
    <dgm:pt modelId="{9F2AF133-6F5D-4C1A-995E-54B403C720F0}" type="pres">
      <dgm:prSet presAssocID="{B23BCCC9-2ECA-4A2C-A8C4-8A772095965F}" presName="node" presStyleLbl="node1" presStyleIdx="4" presStyleCnt="5">
        <dgm:presLayoutVars>
          <dgm:bulletEnabled val="1"/>
        </dgm:presLayoutVars>
      </dgm:prSet>
      <dgm:spPr/>
    </dgm:pt>
  </dgm:ptLst>
  <dgm:cxnLst>
    <dgm:cxn modelId="{D2F81808-FF87-4427-A405-02E864AE7608}" type="presOf" srcId="{FB3D45AF-0C86-4C1D-88AD-3C151A391B32}" destId="{CC94E0E3-E39E-42F6-9452-5F8158CADBFB}" srcOrd="0" destOrd="0" presId="urn:microsoft.com/office/officeart/2005/8/layout/process1"/>
    <dgm:cxn modelId="{1B4F5822-952F-4955-B906-9724DAC36109}" srcId="{FBDE260E-037C-40CB-B2B0-E4463C516771}" destId="{B23BCCC9-2ECA-4A2C-A8C4-8A772095965F}" srcOrd="4" destOrd="0" parTransId="{CE840DA6-C271-40D6-B727-189675E60681}" sibTransId="{7B71C206-C241-4A88-8E18-83673059CDF2}"/>
    <dgm:cxn modelId="{12BA4865-3718-499D-82AC-CD9CF070D6BB}" type="presOf" srcId="{40D78A63-0FF7-4D60-BADC-B3CFBBE7A45F}" destId="{907EFE36-EA57-4BF1-AF01-98283D5158FF}" srcOrd="1" destOrd="0" presId="urn:microsoft.com/office/officeart/2005/8/layout/process1"/>
    <dgm:cxn modelId="{0ED87447-1924-4419-8F60-3E1BFF6BBC15}" type="presOf" srcId="{40D78A63-0FF7-4D60-BADC-B3CFBBE7A45F}" destId="{75255645-3760-42BE-AA1C-24B9177B52BC}" srcOrd="0" destOrd="0" presId="urn:microsoft.com/office/officeart/2005/8/layout/process1"/>
    <dgm:cxn modelId="{59E4D54D-FD60-4CD6-988F-2E1EC9C9FE45}" type="presOf" srcId="{2F564F9E-3A17-4014-827B-7C777488EC35}" destId="{519C2F7A-9949-4540-A51D-BECCEA45F1EE}" srcOrd="0" destOrd="0" presId="urn:microsoft.com/office/officeart/2005/8/layout/process1"/>
    <dgm:cxn modelId="{F7B9CE54-7A49-4643-944E-1B80F20626F6}" type="presOf" srcId="{2F564F9E-3A17-4014-827B-7C777488EC35}" destId="{A97C171B-C50F-4414-B473-166388285738}" srcOrd="1" destOrd="0" presId="urn:microsoft.com/office/officeart/2005/8/layout/process1"/>
    <dgm:cxn modelId="{13190B56-F019-4F73-829F-9E85166197BB}" srcId="{FBDE260E-037C-40CB-B2B0-E4463C516771}" destId="{A5FEE194-FE1E-4BE0-91AE-7366DEBCC0C5}" srcOrd="1" destOrd="0" parTransId="{7620AA31-2EFE-465F-BF42-43852A4AEA8B}" sibTransId="{40D78A63-0FF7-4D60-BADC-B3CFBBE7A45F}"/>
    <dgm:cxn modelId="{E31C4959-2886-4A0E-A07B-7AE0FC5C8C3F}" type="presOf" srcId="{FB3D45AF-0C86-4C1D-88AD-3C151A391B32}" destId="{129B4766-C35D-47D6-8C0D-8631DB7D6155}" srcOrd="1" destOrd="0" presId="urn:microsoft.com/office/officeart/2005/8/layout/process1"/>
    <dgm:cxn modelId="{EC1DC37E-4AB6-4AAF-88F1-311D639871F3}" type="presOf" srcId="{ACC598D0-B1B7-41E3-8117-184D54A0C058}" destId="{E74971DA-E270-4DEA-9969-9EB54B1B22C9}" srcOrd="0" destOrd="0" presId="urn:microsoft.com/office/officeart/2005/8/layout/process1"/>
    <dgm:cxn modelId="{F69FAD96-EB82-44B0-90A9-674AF4689F4E}" type="presOf" srcId="{08C7D13C-5661-46E0-9A89-3F6A2A94061F}" destId="{B5C50F2E-7013-4943-A7A0-D69A68B148AD}" srcOrd="0" destOrd="0" presId="urn:microsoft.com/office/officeart/2005/8/layout/process1"/>
    <dgm:cxn modelId="{41C1EDAC-657D-47E2-9943-7A8C966237BF}" type="presOf" srcId="{606BCB0C-53A9-447A-AEB5-1A0228DB61E0}" destId="{20B01EC4-231C-487A-BF4F-FFE6E13D26F5}" srcOrd="0" destOrd="0" presId="urn:microsoft.com/office/officeart/2005/8/layout/process1"/>
    <dgm:cxn modelId="{C6EA0CBD-C394-41F7-BB6A-04F808FBF2A4}" type="presOf" srcId="{FBDE260E-037C-40CB-B2B0-E4463C516771}" destId="{FE2B94FC-A425-4687-8520-1CA7EAE302A6}" srcOrd="0" destOrd="0" presId="urn:microsoft.com/office/officeart/2005/8/layout/process1"/>
    <dgm:cxn modelId="{205558CB-0F27-4FEA-B5B0-F8BA5FCA13EE}" srcId="{FBDE260E-037C-40CB-B2B0-E4463C516771}" destId="{7EE10439-2E8F-40CC-9EE1-DFA90D0294E7}" srcOrd="2" destOrd="0" parTransId="{55F96EA0-3C51-4001-A3C5-B467C1A6611B}" sibTransId="{ACC598D0-B1B7-41E3-8117-184D54A0C058}"/>
    <dgm:cxn modelId="{7ED9E0D4-9761-462F-BE7E-A5AD1310621F}" type="presOf" srcId="{A5FEE194-FE1E-4BE0-91AE-7366DEBCC0C5}" destId="{9410B455-334B-4CEB-94DA-9AF14A43CF2E}" srcOrd="0" destOrd="0" presId="urn:microsoft.com/office/officeart/2005/8/layout/process1"/>
    <dgm:cxn modelId="{A0D5ADDA-3AAB-441A-9C67-FF03AFCB62EC}" type="presOf" srcId="{B23BCCC9-2ECA-4A2C-A8C4-8A772095965F}" destId="{9F2AF133-6F5D-4C1A-995E-54B403C720F0}" srcOrd="0" destOrd="0" presId="urn:microsoft.com/office/officeart/2005/8/layout/process1"/>
    <dgm:cxn modelId="{F338DFE3-5A83-4B44-85CD-3652FCCE48FB}" type="presOf" srcId="{ACC598D0-B1B7-41E3-8117-184D54A0C058}" destId="{8D67B483-0B86-4DAE-A42C-4DFD461B593E}" srcOrd="1" destOrd="0" presId="urn:microsoft.com/office/officeart/2005/8/layout/process1"/>
    <dgm:cxn modelId="{7E875FE9-6C2A-401A-A97F-26FAD84B6DCE}" srcId="{FBDE260E-037C-40CB-B2B0-E4463C516771}" destId="{606BCB0C-53A9-447A-AEB5-1A0228DB61E0}" srcOrd="0" destOrd="0" parTransId="{F341EF40-3101-4D30-8268-21AD3443AEFC}" sibTransId="{2F564F9E-3A17-4014-827B-7C777488EC35}"/>
    <dgm:cxn modelId="{C3E967ED-529A-445E-8F00-1FE6515CADC0}" type="presOf" srcId="{7EE10439-2E8F-40CC-9EE1-DFA90D0294E7}" destId="{3A452B36-58EE-4104-A156-79D626E5DF18}" srcOrd="0" destOrd="0" presId="urn:microsoft.com/office/officeart/2005/8/layout/process1"/>
    <dgm:cxn modelId="{E502B1F6-0799-4119-9AD2-AFDB81D514D2}" srcId="{FBDE260E-037C-40CB-B2B0-E4463C516771}" destId="{08C7D13C-5661-46E0-9A89-3F6A2A94061F}" srcOrd="3" destOrd="0" parTransId="{9E9CF352-CBD8-4286-A5DC-73622AD49EDC}" sibTransId="{FB3D45AF-0C86-4C1D-88AD-3C151A391B32}"/>
    <dgm:cxn modelId="{C2400AEA-CDF7-4DD1-B6D7-30D11C58EF27}" type="presParOf" srcId="{FE2B94FC-A425-4687-8520-1CA7EAE302A6}" destId="{20B01EC4-231C-487A-BF4F-FFE6E13D26F5}" srcOrd="0" destOrd="0" presId="urn:microsoft.com/office/officeart/2005/8/layout/process1"/>
    <dgm:cxn modelId="{50FBC21B-0FDF-4E09-96CE-481328E0F4CB}" type="presParOf" srcId="{FE2B94FC-A425-4687-8520-1CA7EAE302A6}" destId="{519C2F7A-9949-4540-A51D-BECCEA45F1EE}" srcOrd="1" destOrd="0" presId="urn:microsoft.com/office/officeart/2005/8/layout/process1"/>
    <dgm:cxn modelId="{06631E59-7AE2-43C2-B96E-2AD24C1A42D1}" type="presParOf" srcId="{519C2F7A-9949-4540-A51D-BECCEA45F1EE}" destId="{A97C171B-C50F-4414-B473-166388285738}" srcOrd="0" destOrd="0" presId="urn:microsoft.com/office/officeart/2005/8/layout/process1"/>
    <dgm:cxn modelId="{29AB5CF4-F913-4264-8E10-0D9E6F899A04}" type="presParOf" srcId="{FE2B94FC-A425-4687-8520-1CA7EAE302A6}" destId="{9410B455-334B-4CEB-94DA-9AF14A43CF2E}" srcOrd="2" destOrd="0" presId="urn:microsoft.com/office/officeart/2005/8/layout/process1"/>
    <dgm:cxn modelId="{AF615A23-7A3D-46E2-A523-0612AF4B4EDF}" type="presParOf" srcId="{FE2B94FC-A425-4687-8520-1CA7EAE302A6}" destId="{75255645-3760-42BE-AA1C-24B9177B52BC}" srcOrd="3" destOrd="0" presId="urn:microsoft.com/office/officeart/2005/8/layout/process1"/>
    <dgm:cxn modelId="{838AB878-0960-4393-8461-CB4B4EC7A698}" type="presParOf" srcId="{75255645-3760-42BE-AA1C-24B9177B52BC}" destId="{907EFE36-EA57-4BF1-AF01-98283D5158FF}" srcOrd="0" destOrd="0" presId="urn:microsoft.com/office/officeart/2005/8/layout/process1"/>
    <dgm:cxn modelId="{5FDDC1DE-ED13-4CB0-A5C8-6D23BFE72D49}" type="presParOf" srcId="{FE2B94FC-A425-4687-8520-1CA7EAE302A6}" destId="{3A452B36-58EE-4104-A156-79D626E5DF18}" srcOrd="4" destOrd="0" presId="urn:microsoft.com/office/officeart/2005/8/layout/process1"/>
    <dgm:cxn modelId="{52BE69C6-933F-4F1C-BE83-5CC696539DEC}" type="presParOf" srcId="{FE2B94FC-A425-4687-8520-1CA7EAE302A6}" destId="{E74971DA-E270-4DEA-9969-9EB54B1B22C9}" srcOrd="5" destOrd="0" presId="urn:microsoft.com/office/officeart/2005/8/layout/process1"/>
    <dgm:cxn modelId="{3AD9BD3D-7119-4D5C-97E8-2151B4AEF951}" type="presParOf" srcId="{E74971DA-E270-4DEA-9969-9EB54B1B22C9}" destId="{8D67B483-0B86-4DAE-A42C-4DFD461B593E}" srcOrd="0" destOrd="0" presId="urn:microsoft.com/office/officeart/2005/8/layout/process1"/>
    <dgm:cxn modelId="{818A5A5F-471D-438F-88D2-3DEAE4757B65}" type="presParOf" srcId="{FE2B94FC-A425-4687-8520-1CA7EAE302A6}" destId="{B5C50F2E-7013-4943-A7A0-D69A68B148AD}" srcOrd="6" destOrd="0" presId="urn:microsoft.com/office/officeart/2005/8/layout/process1"/>
    <dgm:cxn modelId="{BA28D2C8-9DC3-4F08-9E68-15AA9E58864E}" type="presParOf" srcId="{FE2B94FC-A425-4687-8520-1CA7EAE302A6}" destId="{CC94E0E3-E39E-42F6-9452-5F8158CADBFB}" srcOrd="7" destOrd="0" presId="urn:microsoft.com/office/officeart/2005/8/layout/process1"/>
    <dgm:cxn modelId="{F82B9575-649F-4924-BA40-FF648ED30440}" type="presParOf" srcId="{CC94E0E3-E39E-42F6-9452-5F8158CADBFB}" destId="{129B4766-C35D-47D6-8C0D-8631DB7D6155}" srcOrd="0" destOrd="0" presId="urn:microsoft.com/office/officeart/2005/8/layout/process1"/>
    <dgm:cxn modelId="{201C9410-8134-48D3-BDB9-A5142F9AD9BD}" type="presParOf" srcId="{FE2B94FC-A425-4687-8520-1CA7EAE302A6}" destId="{9F2AF133-6F5D-4C1A-995E-54B403C720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01EC4-231C-487A-BF4F-FFE6E13D26F5}">
      <dsp:nvSpPr>
        <dsp:cNvPr id="0" name=""/>
        <dsp:cNvSpPr/>
      </dsp:nvSpPr>
      <dsp:spPr>
        <a:xfrm>
          <a:off x="3586"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Mapa</a:t>
          </a:r>
          <a:endParaRPr lang="es-AR" sz="1500" kern="1200" dirty="0"/>
        </a:p>
      </dsp:txBody>
      <dsp:txXfrm>
        <a:off x="26789" y="838223"/>
        <a:ext cx="1065488" cy="745819"/>
      </dsp:txXfrm>
    </dsp:sp>
    <dsp:sp modelId="{519C2F7A-9949-4540-A51D-BECCEA45F1EE}">
      <dsp:nvSpPr>
        <dsp:cNvPr id="0" name=""/>
        <dsp:cNvSpPr/>
      </dsp:nvSpPr>
      <dsp:spPr>
        <a:xfrm>
          <a:off x="1226671"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1226671" y="1128408"/>
        <a:ext cx="165005" cy="165449"/>
      </dsp:txXfrm>
    </dsp:sp>
    <dsp:sp modelId="{9410B455-334B-4CEB-94DA-9AF14A43CF2E}">
      <dsp:nvSpPr>
        <dsp:cNvPr id="0" name=""/>
        <dsp:cNvSpPr/>
      </dsp:nvSpPr>
      <dsp:spPr>
        <a:xfrm>
          <a:off x="1560239"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a:t>
          </a:r>
          <a:r>
            <a:rPr lang="es-ES" sz="1500" kern="1200" dirty="0" err="1"/>
            <a:t>Poblacion</a:t>
          </a:r>
          <a:r>
            <a:rPr lang="es-ES" sz="1500" kern="1200" dirty="0"/>
            <a:t> Inicial</a:t>
          </a:r>
          <a:endParaRPr lang="es-AR" sz="1500" kern="1200" dirty="0"/>
        </a:p>
      </dsp:txBody>
      <dsp:txXfrm>
        <a:off x="1583442" y="838223"/>
        <a:ext cx="1065488" cy="745819"/>
      </dsp:txXfrm>
    </dsp:sp>
    <dsp:sp modelId="{75255645-3760-42BE-AA1C-24B9177B52BC}">
      <dsp:nvSpPr>
        <dsp:cNvPr id="0" name=""/>
        <dsp:cNvSpPr/>
      </dsp:nvSpPr>
      <dsp:spPr>
        <a:xfrm>
          <a:off x="2783324"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2783324" y="1128408"/>
        <a:ext cx="165005" cy="165449"/>
      </dsp:txXfrm>
    </dsp:sp>
    <dsp:sp modelId="{3A452B36-58EE-4104-A156-79D626E5DF18}">
      <dsp:nvSpPr>
        <dsp:cNvPr id="0" name=""/>
        <dsp:cNvSpPr/>
      </dsp:nvSpPr>
      <dsp:spPr>
        <a:xfrm>
          <a:off x="3116892"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Evaluacion</a:t>
          </a:r>
          <a:endParaRPr lang="es-AR" sz="1500" kern="1200" dirty="0"/>
        </a:p>
      </dsp:txBody>
      <dsp:txXfrm>
        <a:off x="3140095" y="838223"/>
        <a:ext cx="1065488" cy="745819"/>
      </dsp:txXfrm>
    </dsp:sp>
    <dsp:sp modelId="{E74971DA-E270-4DEA-9969-9EB54B1B22C9}">
      <dsp:nvSpPr>
        <dsp:cNvPr id="0" name=""/>
        <dsp:cNvSpPr/>
      </dsp:nvSpPr>
      <dsp:spPr>
        <a:xfrm>
          <a:off x="4339976"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4339976" y="1128408"/>
        <a:ext cx="165005" cy="165449"/>
      </dsp:txXfrm>
    </dsp:sp>
    <dsp:sp modelId="{B5C50F2E-7013-4943-A7A0-D69A68B148AD}">
      <dsp:nvSpPr>
        <dsp:cNvPr id="0" name=""/>
        <dsp:cNvSpPr/>
      </dsp:nvSpPr>
      <dsp:spPr>
        <a:xfrm>
          <a:off x="4673545"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Seleccion</a:t>
          </a:r>
          <a:endParaRPr lang="es-AR" sz="1500" kern="1200" dirty="0"/>
        </a:p>
      </dsp:txBody>
      <dsp:txXfrm>
        <a:off x="4696748" y="838223"/>
        <a:ext cx="1065488" cy="745819"/>
      </dsp:txXfrm>
    </dsp:sp>
    <dsp:sp modelId="{CC94E0E3-E39E-42F6-9452-5F8158CADBFB}">
      <dsp:nvSpPr>
        <dsp:cNvPr id="0" name=""/>
        <dsp:cNvSpPr/>
      </dsp:nvSpPr>
      <dsp:spPr>
        <a:xfrm>
          <a:off x="5896629"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5896629" y="1128408"/>
        <a:ext cx="165005" cy="165449"/>
      </dsp:txXfrm>
    </dsp:sp>
    <dsp:sp modelId="{9F2AF133-6F5D-4C1A-995E-54B403C720F0}">
      <dsp:nvSpPr>
        <dsp:cNvPr id="0" name=""/>
        <dsp:cNvSpPr/>
      </dsp:nvSpPr>
      <dsp:spPr>
        <a:xfrm>
          <a:off x="6230198"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Exploración</a:t>
          </a:r>
          <a:endParaRPr lang="es-AR" sz="1500" kern="1200" dirty="0"/>
        </a:p>
      </dsp:txBody>
      <dsp:txXfrm>
        <a:off x="6253401" y="838223"/>
        <a:ext cx="1065488" cy="7458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5A38F-3902-4C2B-B157-43663A2B696C}" type="datetimeFigureOut">
              <a:rPr lang="es-AR" smtClean="0"/>
              <a:t>9/9/2025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522780-FF48-4FD7-B019-A19B8A2D6771}" type="slidenum">
              <a:rPr lang="es-AR" smtClean="0"/>
              <a:t>‹Nº›</a:t>
            </a:fld>
            <a:endParaRPr lang="es-AR"/>
          </a:p>
        </p:txBody>
      </p:sp>
    </p:spTree>
    <p:extLst>
      <p:ext uri="{BB962C8B-B14F-4D97-AF65-F5344CB8AC3E}">
        <p14:creationId xmlns:p14="http://schemas.microsoft.com/office/powerpoint/2010/main" val="181039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5</a:t>
            </a:fld>
            <a:endParaRPr lang="es-AR"/>
          </a:p>
        </p:txBody>
      </p:sp>
    </p:spTree>
    <p:extLst>
      <p:ext uri="{BB962C8B-B14F-4D97-AF65-F5344CB8AC3E}">
        <p14:creationId xmlns:p14="http://schemas.microsoft.com/office/powerpoint/2010/main" val="384678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6</a:t>
            </a:fld>
            <a:endParaRPr lang="es-AR"/>
          </a:p>
        </p:txBody>
      </p:sp>
    </p:spTree>
    <p:extLst>
      <p:ext uri="{BB962C8B-B14F-4D97-AF65-F5344CB8AC3E}">
        <p14:creationId xmlns:p14="http://schemas.microsoft.com/office/powerpoint/2010/main" val="126636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13</a:t>
            </a:fld>
            <a:endParaRPr lang="es-AR"/>
          </a:p>
        </p:txBody>
      </p:sp>
    </p:spTree>
    <p:extLst>
      <p:ext uri="{BB962C8B-B14F-4D97-AF65-F5344CB8AC3E}">
        <p14:creationId xmlns:p14="http://schemas.microsoft.com/office/powerpoint/2010/main" val="77580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9/9/2025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9/9/2025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‹Nº›</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934" y="1787600"/>
            <a:ext cx="8044132" cy="1102519"/>
          </a:xfrm>
        </p:spPr>
        <p:txBody>
          <a:bodyPr>
            <a:normAutofit/>
          </a:bodyPr>
          <a:lstStyle/>
          <a:p>
            <a:pPr marL="0" lvl="0" indent="0">
              <a:buNone/>
            </a:pPr>
            <a:r>
              <a:rPr lang="es-ES" sz="4400" dirty="0">
                <a:solidFill>
                  <a:schemeClr val="bg1"/>
                </a:solidFill>
              </a:rPr>
              <a:t>Fractales &amp; Algoritmos Genéticos</a:t>
            </a:r>
            <a:endParaRPr sz="4400" dirty="0">
              <a:solidFill>
                <a:schemeClr val="bg1"/>
              </a:solidFill>
            </a:endParaRPr>
          </a:p>
        </p:txBody>
      </p:sp>
      <p:sp>
        <p:nvSpPr>
          <p:cNvPr id="3" name="Rectángulo 2">
            <a:extLst>
              <a:ext uri="{FF2B5EF4-FFF2-40B4-BE49-F238E27FC236}">
                <a16:creationId xmlns:a16="http://schemas.microsoft.com/office/drawing/2014/main" id="{0FCA48F8-78F4-4750-9D81-B21F61BBA0A2}"/>
              </a:ext>
            </a:extLst>
          </p:cNvPr>
          <p:cNvSpPr/>
          <p:nvPr/>
        </p:nvSpPr>
        <p:spPr>
          <a:xfrm>
            <a:off x="146649" y="129396"/>
            <a:ext cx="8833449" cy="485667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B2C3CA-E20B-4554-91B8-2962E9BAD863}"/>
              </a:ext>
            </a:extLst>
          </p:cNvPr>
          <p:cNvSpPr>
            <a:spLocks noGrp="1"/>
          </p:cNvSpPr>
          <p:nvPr>
            <p:ph type="title"/>
          </p:nvPr>
        </p:nvSpPr>
        <p:spPr>
          <a:xfrm>
            <a:off x="-475109" y="-120379"/>
            <a:ext cx="4926339" cy="994173"/>
          </a:xfrm>
        </p:spPr>
        <p:txBody>
          <a:bodyPr anchor="b">
            <a:normAutofit/>
          </a:bodyPr>
          <a:lstStyle/>
          <a:p>
            <a:pPr marL="0" lvl="0" indent="0" algn="r">
              <a:lnSpc>
                <a:spcPct val="90000"/>
              </a:lnSpc>
              <a:buNone/>
            </a:pPr>
            <a:r>
              <a:rPr lang="es-AR" sz="2300" dirty="0">
                <a:solidFill>
                  <a:schemeClr val="bg1"/>
                </a:solidFill>
              </a:rPr>
              <a:t>Fitness aplicado y penalizaciones espaciales</a:t>
            </a:r>
          </a:p>
        </p:txBody>
      </p:sp>
      <p:sp>
        <p:nvSpPr>
          <p:cNvPr id="5" name="Content Placeholder 2">
            <a:extLst>
              <a:ext uri="{FF2B5EF4-FFF2-40B4-BE49-F238E27FC236}">
                <a16:creationId xmlns:a16="http://schemas.microsoft.com/office/drawing/2014/main" id="{DF408684-83B2-49EC-AC5E-6246DB9A2049}"/>
              </a:ext>
            </a:extLst>
          </p:cNvPr>
          <p:cNvSpPr>
            <a:spLocks noGrp="1"/>
          </p:cNvSpPr>
          <p:nvPr>
            <p:ph idx="1"/>
          </p:nvPr>
        </p:nvSpPr>
        <p:spPr>
          <a:xfrm>
            <a:off x="452549" y="1171808"/>
            <a:ext cx="7054999" cy="2644608"/>
          </a:xfrm>
        </p:spPr>
        <p:txBody>
          <a:bodyPr>
            <a:noAutofit/>
          </a:bodyPr>
          <a:lstStyle/>
          <a:p>
            <a:pPr marL="0" lvl="0" indent="0">
              <a:buNone/>
            </a:pPr>
            <a:r>
              <a:rPr lang="es-ES" sz="1800" b="1" dirty="0">
                <a:solidFill>
                  <a:schemeClr val="bg1"/>
                </a:solidFill>
              </a:rPr>
              <a:t>Fitness base:</a:t>
            </a:r>
          </a:p>
          <a:p>
            <a:pPr marL="0" lvl="0" indent="0">
              <a:buNone/>
            </a:pPr>
            <a:r>
              <a:rPr lang="es-ES" sz="1500" dirty="0">
                <a:solidFill>
                  <a:schemeClr val="bg1"/>
                </a:solidFill>
              </a:rPr>
              <a:t>Cada pozo va a  </a:t>
            </a:r>
            <a:r>
              <a:rPr lang="es-ES" sz="1500" dirty="0" err="1">
                <a:solidFill>
                  <a:schemeClr val="bg1"/>
                </a:solidFill>
              </a:rPr>
              <a:t>evalúar</a:t>
            </a:r>
            <a:r>
              <a:rPr lang="es-ES" sz="1500" dirty="0">
                <a:solidFill>
                  <a:schemeClr val="bg1"/>
                </a:solidFill>
              </a:rPr>
              <a:t> el valor del </a:t>
            </a:r>
            <a:r>
              <a:rPr lang="es-ES" sz="1500" dirty="0" err="1">
                <a:solidFill>
                  <a:schemeClr val="bg1"/>
                </a:solidFill>
              </a:rPr>
              <a:t>heatmap</a:t>
            </a:r>
            <a:r>
              <a:rPr lang="es-ES" sz="1500" dirty="0">
                <a:solidFill>
                  <a:schemeClr val="bg1"/>
                </a:solidFill>
              </a:rPr>
              <a:t> en su celda, reflejando concentración o potencial del recurso.</a:t>
            </a:r>
          </a:p>
          <a:p>
            <a:pPr marL="0" lvl="0" indent="0">
              <a:buNone/>
            </a:pPr>
            <a:endParaRPr lang="es-ES" sz="1500" dirty="0">
              <a:solidFill>
                <a:schemeClr val="bg1"/>
              </a:solidFill>
            </a:endParaRPr>
          </a:p>
          <a:p>
            <a:pPr marL="0" lvl="0" indent="0">
              <a:buNone/>
            </a:pPr>
            <a:r>
              <a:rPr lang="es-ES" sz="1800" b="1" dirty="0">
                <a:solidFill>
                  <a:schemeClr val="bg1"/>
                </a:solidFill>
              </a:rPr>
              <a:t>Penalización por proximidad:</a:t>
            </a:r>
          </a:p>
          <a:p>
            <a:pPr marL="0" lvl="0" indent="0">
              <a:buNone/>
            </a:pPr>
            <a:r>
              <a:rPr lang="es-ES" sz="1500" dirty="0">
                <a:solidFill>
                  <a:schemeClr val="bg1"/>
                </a:solidFill>
              </a:rPr>
              <a:t>Se va a aplicar cuando dos pozos están más cerca que la distancia mínima, siguiendo la siguiente formula</a:t>
            </a:r>
          </a:p>
          <a:p>
            <a:pPr marL="0" lvl="0" indent="0">
              <a:buNone/>
            </a:pPr>
            <a:r>
              <a:rPr lang="es-ES" sz="1500" dirty="0">
                <a:solidFill>
                  <a:schemeClr val="bg1"/>
                </a:solidFill>
              </a:rPr>
              <a:t>∑ </a:t>
            </a:r>
            <a:r>
              <a:rPr lang="es-ES" sz="1500" dirty="0" err="1">
                <a:solidFill>
                  <a:schemeClr val="bg1"/>
                </a:solidFill>
              </a:rPr>
              <a:t>penal_max</a:t>
            </a:r>
            <a:r>
              <a:rPr lang="es-ES" sz="1500" dirty="0">
                <a:solidFill>
                  <a:schemeClr val="bg1"/>
                </a:solidFill>
              </a:rPr>
              <a:t>·(1 – d/</a:t>
            </a:r>
            <a:r>
              <a:rPr lang="es-ES" sz="1500" dirty="0" err="1">
                <a:solidFill>
                  <a:schemeClr val="bg1"/>
                </a:solidFill>
              </a:rPr>
              <a:t>dist_min</a:t>
            </a:r>
            <a:r>
              <a:rPr lang="es-ES" sz="1500" dirty="0">
                <a:solidFill>
                  <a:schemeClr val="bg1"/>
                </a:solidFill>
              </a:rPr>
              <a:t>)</a:t>
            </a:r>
          </a:p>
          <a:p>
            <a:pPr marL="0" lvl="0" indent="0">
              <a:buNone/>
            </a:pPr>
            <a:r>
              <a:rPr lang="es-ES" sz="1500" dirty="0">
                <a:solidFill>
                  <a:schemeClr val="bg1"/>
                </a:solidFill>
              </a:rPr>
              <a:t>Disminuyendo así el fitness según qué tan cerca estén los pozos.</a:t>
            </a:r>
          </a:p>
          <a:p>
            <a:pPr marL="0" lvl="0" indent="0">
              <a:buNone/>
            </a:pPr>
            <a:endParaRPr lang="es-ES" sz="1500" dirty="0">
              <a:solidFill>
                <a:schemeClr val="bg1"/>
              </a:solidFill>
            </a:endParaRPr>
          </a:p>
          <a:p>
            <a:pPr marL="0" lvl="0" indent="0">
              <a:buNone/>
            </a:pPr>
            <a:r>
              <a:rPr lang="es-ES" sz="1800" b="1" dirty="0">
                <a:solidFill>
                  <a:schemeClr val="bg1"/>
                </a:solidFill>
              </a:rPr>
              <a:t>Penalización por colinealidad (propuesta):</a:t>
            </a:r>
          </a:p>
          <a:p>
            <a:pPr marL="0" lvl="0" indent="0">
              <a:buNone/>
            </a:pPr>
            <a:r>
              <a:rPr lang="es-ES" sz="1500" dirty="0">
                <a:solidFill>
                  <a:schemeClr val="bg1"/>
                </a:solidFill>
              </a:rPr>
              <a:t>Va a detecta tripletas de pozos casi alineadas y luego restar un valor fijo o proporcional al grado de alineamiento para evitar que queden zonas sin cobertura</a:t>
            </a:r>
          </a:p>
        </p:txBody>
      </p:sp>
      <p:cxnSp>
        <p:nvCxnSpPr>
          <p:cNvPr id="7" name="Conector recto 6">
            <a:extLst>
              <a:ext uri="{FF2B5EF4-FFF2-40B4-BE49-F238E27FC236}">
                <a16:creationId xmlns:a16="http://schemas.microsoft.com/office/drawing/2014/main" id="{D29F4368-9318-4576-9243-C6C554AF4310}"/>
              </a:ext>
            </a:extLst>
          </p:cNvPr>
          <p:cNvCxnSpPr/>
          <p:nvPr/>
        </p:nvCxnSpPr>
        <p:spPr>
          <a:xfrm>
            <a:off x="0" y="873794"/>
            <a:ext cx="465826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99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Operadores de selección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0937" y="1630813"/>
            <a:ext cx="8678408" cy="2644608"/>
          </a:xfrm>
        </p:spPr>
        <p:txBody>
          <a:bodyPr>
            <a:noAutofit/>
          </a:bodyPr>
          <a:lstStyle/>
          <a:p>
            <a:pPr marL="0" lvl="0" indent="0">
              <a:buNone/>
            </a:pPr>
            <a:r>
              <a:rPr lang="es-ES" sz="1800" b="1" dirty="0">
                <a:solidFill>
                  <a:schemeClr val="bg1"/>
                </a:solidFill>
              </a:rPr>
              <a:t>Elitismo puro + ruleta ponderada por fitness:</a:t>
            </a:r>
          </a:p>
          <a:p>
            <a:pPr marL="0" lvl="0" indent="0">
              <a:buNone/>
            </a:pPr>
            <a:r>
              <a:rPr lang="es-ES" sz="1500" dirty="0">
                <a:solidFill>
                  <a:schemeClr val="bg1"/>
                </a:solidFill>
              </a:rPr>
              <a:t>Durante esta selección los mejores individuos de cada generación se conservan automáticamente. La ruleta selecciona nuevos individuos proporcionalmente a su fitness, favoreciendo las mejores soluciones.</a:t>
            </a:r>
          </a:p>
          <a:p>
            <a:pPr lvl="0"/>
            <a:endParaRPr lang="es-ES" sz="1500" dirty="0">
              <a:solidFill>
                <a:schemeClr val="bg1"/>
              </a:solidFill>
            </a:endParaRPr>
          </a:p>
          <a:p>
            <a:pPr marL="0" lvl="0" indent="0">
              <a:buNone/>
            </a:pPr>
            <a:r>
              <a:rPr lang="es-ES" sz="1800" b="1" dirty="0">
                <a:solidFill>
                  <a:schemeClr val="bg1"/>
                </a:solidFill>
              </a:rPr>
              <a:t>“</a:t>
            </a:r>
            <a:r>
              <a:rPr lang="es-ES" sz="1800" b="1" dirty="0" err="1">
                <a:solidFill>
                  <a:schemeClr val="bg1"/>
                </a:solidFill>
              </a:rPr>
              <a:t>Ruleta_dist</a:t>
            </a:r>
            <a:r>
              <a:rPr lang="es-ES" sz="1800" b="1" dirty="0">
                <a:solidFill>
                  <a:schemeClr val="bg1"/>
                </a:solidFill>
              </a:rPr>
              <a:t>”: combinación fitness + proximidad:</a:t>
            </a:r>
          </a:p>
          <a:p>
            <a:pPr marL="0" lvl="0" indent="0">
              <a:buNone/>
            </a:pPr>
            <a:r>
              <a:rPr lang="es-ES" sz="1500" dirty="0">
                <a:solidFill>
                  <a:schemeClr val="bg1"/>
                </a:solidFill>
              </a:rPr>
              <a:t>Ajusta la selección considerando no solo el valor de cada pozo, sino también qué tan cerca están de otros pozos, para mantener cobertura adecuada.</a:t>
            </a:r>
          </a:p>
          <a:p>
            <a:pPr lvl="0"/>
            <a:endParaRPr lang="es-ES" sz="1500" dirty="0">
              <a:solidFill>
                <a:schemeClr val="bg1"/>
              </a:solidFill>
            </a:endParaRPr>
          </a:p>
          <a:p>
            <a:pPr marL="0" lvl="0" indent="0">
              <a:buNone/>
            </a:pPr>
            <a:r>
              <a:rPr lang="es-ES" sz="1800" b="1" dirty="0">
                <a:solidFill>
                  <a:schemeClr val="bg1"/>
                </a:solidFill>
              </a:rPr>
              <a:t>Penalizaciones incluyentes:</a:t>
            </a:r>
          </a:p>
          <a:p>
            <a:pPr marL="0" lvl="0" indent="0">
              <a:buNone/>
            </a:pPr>
            <a:r>
              <a:rPr lang="es-ES" sz="1500" dirty="0">
                <a:solidFill>
                  <a:schemeClr val="bg1"/>
                </a:solidFill>
              </a:rPr>
              <a:t>Factores como proximidad, colinealidad o restricciones espaciales se integran al cálculo de los pesos, modificando la probabilidad de selección de cada individuo.</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F37D072-791A-4540-98D4-005D98A74BE3}"/>
              </a:ext>
            </a:extLst>
          </p:cNvPr>
          <p:cNvSpPr txBox="1"/>
          <p:nvPr/>
        </p:nvSpPr>
        <p:spPr>
          <a:xfrm>
            <a:off x="156216" y="1623334"/>
            <a:ext cx="4589253" cy="2631490"/>
          </a:xfrm>
          <a:prstGeom prst="rect">
            <a:avLst/>
          </a:prstGeom>
          <a:noFill/>
        </p:spPr>
        <p:txBody>
          <a:bodyPr wrap="square" rtlCol="0">
            <a:spAutoFit/>
          </a:bodyPr>
          <a:lstStyle/>
          <a:p>
            <a:r>
              <a:rPr lang="es-ES" sz="1500" dirty="0">
                <a:solidFill>
                  <a:schemeClr val="bg1"/>
                </a:solidFill>
              </a:rPr>
              <a:t>Centro geométrico: el punto medio exacto entre ambos padres.</a:t>
            </a:r>
          </a:p>
          <a:p>
            <a:endParaRPr lang="es-ES" sz="1500" dirty="0">
              <a:solidFill>
                <a:schemeClr val="bg1"/>
              </a:solidFill>
            </a:endParaRPr>
          </a:p>
          <a:p>
            <a:r>
              <a:rPr lang="es-ES" sz="1500" dirty="0">
                <a:solidFill>
                  <a:schemeClr val="bg1"/>
                </a:solidFill>
              </a:rPr>
              <a:t>Centro de masa: se pondera según el fitness de cada padre, dando más influencia al mejor.</a:t>
            </a:r>
          </a:p>
          <a:p>
            <a:endParaRPr lang="es-ES" sz="1500" dirty="0">
              <a:solidFill>
                <a:schemeClr val="bg1"/>
              </a:solidFill>
            </a:endParaRPr>
          </a:p>
          <a:p>
            <a:r>
              <a:rPr lang="es-ES" sz="1500" dirty="0">
                <a:solidFill>
                  <a:schemeClr val="bg1"/>
                </a:solidFill>
              </a:rPr>
              <a:t>Opcionalmente se puede aplicar un chequeo robusto para evitar puntos fuera del área válida y un </a:t>
            </a:r>
            <a:r>
              <a:rPr lang="es-ES" sz="1500" dirty="0" err="1">
                <a:solidFill>
                  <a:schemeClr val="bg1"/>
                </a:solidFill>
              </a:rPr>
              <a:t>jitter</a:t>
            </a:r>
            <a:r>
              <a:rPr lang="es-ES" sz="1500" dirty="0">
                <a:solidFill>
                  <a:schemeClr val="bg1"/>
                </a:solidFill>
              </a:rPr>
              <a:t> controlado que introduce pequeñas variaciones, permitiendo explorar localmente alrededor del centro sin salirse de zonas de alto fitness.</a:t>
            </a:r>
            <a:endParaRPr lang="es-AR" sz="1500" dirty="0">
              <a:solidFill>
                <a:schemeClr val="bg1"/>
              </a:solidFill>
            </a:endParaRPr>
          </a:p>
        </p:txBody>
      </p:sp>
      <p:sp>
        <p:nvSpPr>
          <p:cNvPr id="7" name="Title 1">
            <a:extLst>
              <a:ext uri="{FF2B5EF4-FFF2-40B4-BE49-F238E27FC236}">
                <a16:creationId xmlns:a16="http://schemas.microsoft.com/office/drawing/2014/main" id="{17429B7E-AA0F-43FD-9B92-A049720A0C0D}"/>
              </a:ext>
            </a:extLst>
          </p:cNvPr>
          <p:cNvSpPr>
            <a:spLocks noGrp="1"/>
          </p:cNvSpPr>
          <p:nvPr>
            <p:ph type="title"/>
          </p:nvPr>
        </p:nvSpPr>
        <p:spPr>
          <a:xfrm>
            <a:off x="267419" y="-546773"/>
            <a:ext cx="7013422" cy="1790700"/>
          </a:xfrm>
        </p:spPr>
        <p:txBody>
          <a:bodyPr vert="horz" lIns="91440" tIns="45720" rIns="91440" bIns="45720" rtlCol="0" anchor="b">
            <a:normAutofit/>
          </a:bodyPr>
          <a:lstStyle/>
          <a:p>
            <a:pPr marL="0" lvl="0" indent="0" algn="l" defTabSz="914400">
              <a:lnSpc>
                <a:spcPct val="90000"/>
              </a:lnSpc>
            </a:pPr>
            <a:r>
              <a:rPr lang="en-US" sz="3100" kern="1200" dirty="0" err="1">
                <a:solidFill>
                  <a:schemeClr val="bg1"/>
                </a:solidFill>
                <a:latin typeface="+mj-lt"/>
                <a:ea typeface="+mj-ea"/>
                <a:cs typeface="+mj-cs"/>
              </a:rPr>
              <a:t>Cruce</a:t>
            </a:r>
            <a:r>
              <a:rPr lang="en-US" sz="3100" kern="1200" dirty="0">
                <a:solidFill>
                  <a:schemeClr val="bg1"/>
                </a:solidFill>
                <a:latin typeface="+mj-lt"/>
                <a:ea typeface="+mj-ea"/>
                <a:cs typeface="+mj-cs"/>
              </a:rPr>
              <a:t> por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a:t>
            </a:r>
            <a:r>
              <a:rPr lang="en-US" sz="3100" kern="1200" dirty="0" err="1">
                <a:solidFill>
                  <a:schemeClr val="bg1"/>
                </a:solidFill>
                <a:latin typeface="+mj-lt"/>
                <a:ea typeface="+mj-ea"/>
                <a:cs typeface="+mj-cs"/>
              </a:rPr>
              <a:t>geométrico</a:t>
            </a:r>
            <a:r>
              <a:rPr lang="en-US" sz="3100" kern="1200" dirty="0">
                <a:solidFill>
                  <a:schemeClr val="bg1"/>
                </a:solidFill>
                <a:latin typeface="+mj-lt"/>
                <a:ea typeface="+mj-ea"/>
                <a:cs typeface="+mj-cs"/>
              </a:rPr>
              <a:t> y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de masa</a:t>
            </a:r>
          </a:p>
        </p:txBody>
      </p:sp>
      <p:pic>
        <p:nvPicPr>
          <p:cNvPr id="8" name="Picture 1" descr="C:\Users\laure\OneDrive\Documentos\Facultad\Algoritmos%20Geneticos\unnamed.gif">
            <a:extLst>
              <a:ext uri="{FF2B5EF4-FFF2-40B4-BE49-F238E27FC236}">
                <a16:creationId xmlns:a16="http://schemas.microsoft.com/office/drawing/2014/main" id="{45527820-392C-4A07-AC5B-1AB29CCB4AC4}"/>
              </a:ext>
            </a:extLst>
          </p:cNvPr>
          <p:cNvPicPr>
            <a:picLocks noGrp="1" noChangeAspect="1"/>
          </p:cNvPicPr>
          <p:nvPr/>
        </p:nvPicPr>
        <p:blipFill>
          <a:blip r:embed="rId2">
            <a:alphaModFix/>
          </a:blip>
          <a:stretch>
            <a:fillRect/>
          </a:stretch>
        </p:blipFill>
        <p:spPr bwMode="auto">
          <a:xfrm>
            <a:off x="4848045" y="1821741"/>
            <a:ext cx="4044848" cy="2077832"/>
          </a:xfrm>
          <a:prstGeom prst="rect">
            <a:avLst/>
          </a:prstGeom>
          <a:noFill/>
        </p:spPr>
      </p:pic>
      <p:cxnSp>
        <p:nvCxnSpPr>
          <p:cNvPr id="12" name="Conector recto 11">
            <a:extLst>
              <a:ext uri="{FF2B5EF4-FFF2-40B4-BE49-F238E27FC236}">
                <a16:creationId xmlns:a16="http://schemas.microsoft.com/office/drawing/2014/main" id="{1A5BB179-6B77-468B-AFF1-5E1FF6779319}"/>
              </a:ext>
            </a:extLst>
          </p:cNvPr>
          <p:cNvCxnSpPr>
            <a:cxnSpLocks/>
          </p:cNvCxnSpPr>
          <p:nvPr/>
        </p:nvCxnSpPr>
        <p:spPr>
          <a:xfrm>
            <a:off x="0" y="1243927"/>
            <a:ext cx="7142672"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117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Fusión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82860" y="1778260"/>
            <a:ext cx="6435526" cy="2644608"/>
          </a:xfrm>
        </p:spPr>
        <p:txBody>
          <a:bodyPr>
            <a:noAutofit/>
          </a:bodyPr>
          <a:lstStyle/>
          <a:p>
            <a:pPr marL="0" lvl="0" indent="0">
              <a:buNone/>
            </a:pPr>
            <a:r>
              <a:rPr lang="es-ES" sz="1500" dirty="0">
                <a:solidFill>
                  <a:schemeClr val="bg1"/>
                </a:solidFill>
              </a:rPr>
              <a:t>La fusión con penalización máxima se aplica cuando los puntos seleccionados están demasiado cercanos o colineales; en ese caso se combinan en un nuevo centro de masa, manteniendo diversidad espacial y evitando redundancia en la población.</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anchor="b">
            <a:normAutofit/>
          </a:bodyPr>
          <a:lstStyle/>
          <a:p>
            <a:pPr marL="0" lvl="0" indent="0">
              <a:lnSpc>
                <a:spcPct val="90000"/>
              </a:lnSpc>
              <a:buNone/>
            </a:pPr>
            <a:r>
              <a:rPr lang="es-AR" sz="2900" dirty="0">
                <a:solidFill>
                  <a:schemeClr val="bg1"/>
                </a:solidFill>
              </a:rPr>
              <a:t>Visualización y métricas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txBox="1">
            <a:spLocks noGrp="1"/>
          </p:cNvSpPr>
          <p:nvPr>
            <p:ph idx="1"/>
          </p:nvPr>
        </p:nvSpPr>
        <p:spPr>
          <a:xfrm>
            <a:off x="673326" y="1431894"/>
            <a:ext cx="3439885" cy="2735782"/>
          </a:xfrm>
          <a:prstGeom prst="rect">
            <a:avLst/>
          </a:prstGeom>
        </p:spPr>
        <p:txBody>
          <a:bodyPr>
            <a:normAutofit/>
          </a:bodyPr>
          <a:lstStyle/>
          <a:p>
            <a:pPr lvl="0"/>
            <a:r>
              <a:rPr lang="es-AR" sz="1500" dirty="0">
                <a:solidFill>
                  <a:schemeClr val="bg1"/>
                </a:solidFill>
              </a:rPr>
              <a:t>Gráficas sin ejes, sin márgenes, en </a:t>
            </a:r>
            <a:r>
              <a:rPr lang="es-AR" sz="1500" dirty="0" err="1">
                <a:solidFill>
                  <a:schemeClr val="bg1"/>
                </a:solidFill>
              </a:rPr>
              <a:t>forato</a:t>
            </a:r>
            <a:r>
              <a:rPr lang="es-AR" sz="1500" dirty="0">
                <a:solidFill>
                  <a:schemeClr val="bg1"/>
                </a:solidFill>
              </a:rPr>
              <a:t> PNG + GIF animado.</a:t>
            </a:r>
          </a:p>
          <a:p>
            <a:pPr marL="0" lvl="0" indent="0">
              <a:buNone/>
            </a:pPr>
            <a:endParaRPr lang="es-AR" sz="1500" dirty="0">
              <a:solidFill>
                <a:schemeClr val="bg1"/>
              </a:solidFill>
            </a:endParaRPr>
          </a:p>
          <a:p>
            <a:pPr marL="0" lvl="0" indent="0">
              <a:buNone/>
            </a:pPr>
            <a:endParaRPr lang="es-AR" sz="1500" dirty="0">
              <a:solidFill>
                <a:schemeClr val="bg1"/>
              </a:solidFill>
            </a:endParaRPr>
          </a:p>
          <a:p>
            <a:pPr lvl="0"/>
            <a:r>
              <a:rPr lang="es-AR" sz="1500" dirty="0">
                <a:solidFill>
                  <a:schemeClr val="bg1"/>
                </a:solidFill>
              </a:rPr>
              <a:t>Animación grilla 4×2 para comparar hasta 8 escenarios.</a:t>
            </a:r>
          </a:p>
          <a:p>
            <a:pPr marL="0" lvl="0" indent="0">
              <a:buNone/>
            </a:pPr>
            <a:endParaRPr lang="es-AR" sz="1500" dirty="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Imagen 8" descr="Imagen que contiene foto, lluvia, colorido, tabla&#10;&#10;El contenido generado por IA puede ser incorrecto.">
            <a:extLst>
              <a:ext uri="{FF2B5EF4-FFF2-40B4-BE49-F238E27FC236}">
                <a16:creationId xmlns:a16="http://schemas.microsoft.com/office/drawing/2014/main" id="{4AC1DBD8-70CC-A109-CBCC-F8BC12E71EF7}"/>
              </a:ext>
            </a:extLst>
          </p:cNvPr>
          <p:cNvPicPr>
            <a:picLocks noChangeAspect="1"/>
          </p:cNvPicPr>
          <p:nvPr/>
        </p:nvPicPr>
        <p:blipFill>
          <a:blip r:embed="rId2"/>
          <a:stretch>
            <a:fillRect/>
          </a:stretch>
        </p:blipFill>
        <p:spPr>
          <a:xfrm>
            <a:off x="4225356" y="1537235"/>
            <a:ext cx="4621420" cy="23059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vert="horz" lIns="91440" tIns="45720" rIns="91440" bIns="45720" rtlCol="0" anchor="b">
            <a:normAutofit fontScale="90000"/>
          </a:bodyPr>
          <a:lstStyle/>
          <a:p>
            <a:pPr marL="0" lvl="0" indent="0" defTabSz="914400">
              <a:lnSpc>
                <a:spcPct val="90000"/>
              </a:lnSpc>
            </a:pPr>
            <a:r>
              <a:rPr lang="en-US" sz="2900" kern="1200" dirty="0" err="1">
                <a:solidFill>
                  <a:schemeClr val="bg1"/>
                </a:solidFill>
                <a:latin typeface="+mj-lt"/>
                <a:ea typeface="+mj-ea"/>
                <a:cs typeface="+mj-cs"/>
              </a:rPr>
              <a:t>Problema</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encontrado</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durante</a:t>
            </a:r>
            <a:r>
              <a:rPr lang="en-US" sz="2900" kern="1200" dirty="0">
                <a:solidFill>
                  <a:schemeClr val="bg1"/>
                </a:solidFill>
                <a:latin typeface="+mj-lt"/>
                <a:ea typeface="+mj-ea"/>
                <a:cs typeface="+mj-cs"/>
              </a:rPr>
              <a:t> la </a:t>
            </a:r>
            <a:r>
              <a:rPr lang="en-US" sz="2900" dirty="0" err="1">
                <a:solidFill>
                  <a:schemeClr val="bg1"/>
                </a:solidFill>
              </a:rPr>
              <a:t>investigacion</a:t>
            </a:r>
            <a:endParaRPr lang="en-US" sz="2900" kern="1200" dirty="0">
              <a:solidFill>
                <a:schemeClr val="bg1"/>
              </a:solidFill>
              <a:latin typeface="+mj-lt"/>
              <a:ea typeface="+mj-ea"/>
              <a:cs typeface="+mj-cs"/>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half" idx="2"/>
          </p:nvPr>
        </p:nvSpPr>
        <p:spPr>
          <a:xfrm>
            <a:off x="673326" y="1431894"/>
            <a:ext cx="3439885" cy="2735782"/>
          </a:xfrm>
        </p:spPr>
        <p:txBody>
          <a:bodyPr vert="horz" lIns="91440" tIns="45720" rIns="91440" bIns="45720" rtlCol="0" anchor="ctr">
            <a:normAutofit/>
          </a:bodyPr>
          <a:lstStyle/>
          <a:p>
            <a:pPr lvl="0" defTabSz="914400">
              <a:lnSpc>
                <a:spcPct val="90000"/>
              </a:lnSpc>
              <a:spcBef>
                <a:spcPts val="3000"/>
              </a:spcBef>
            </a:pPr>
            <a:r>
              <a:rPr lang="en-US" sz="1800" b="1" dirty="0">
                <a:solidFill>
                  <a:schemeClr val="bg1"/>
                </a:solidFill>
              </a:rPr>
              <a:t>Camino de </a:t>
            </a:r>
            <a:r>
              <a:rPr lang="en-US" sz="1800" b="1" dirty="0" err="1">
                <a:solidFill>
                  <a:schemeClr val="bg1"/>
                </a:solidFill>
              </a:rPr>
              <a:t>hormiga</a:t>
            </a:r>
            <a:endParaRPr lang="en-US" sz="1800" b="1" dirty="0">
              <a:solidFill>
                <a:schemeClr val="bg1"/>
              </a:solidFill>
            </a:endParaRPr>
          </a:p>
          <a:p>
            <a:pPr lvl="0" defTabSz="914400">
              <a:lnSpc>
                <a:spcPct val="90000"/>
              </a:lnSpc>
              <a:spcBef>
                <a:spcPts val="3000"/>
              </a:spcBef>
            </a:pPr>
            <a:r>
              <a:rPr lang="es-ES" sz="1500" dirty="0">
                <a:solidFill>
                  <a:schemeClr val="bg1"/>
                </a:solidFill>
              </a:rPr>
              <a:t>Cuando tenemos dos zonas de alto fitness separadas por un área de bajo fitness, seleccionar padres solo por su valor puede generar hijos que caen en esa zona mala. Para evitarlo, una solución es penalizar al segundo padre según su distancia al primero, favoreciendo cruces entre puntos cercanos y de alta calidad.</a:t>
            </a:r>
            <a:endParaRPr lang="en-US" sz="1500" b="1" dirty="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1" descr="C:\Users\laure\OneDrive\Documentos\Facultad\Algoritmos%20Geneticos\caminoHormiga.gif"/>
          <p:cNvPicPr>
            <a:picLocks noGrp="1" noChangeAspect="1"/>
          </p:cNvPicPr>
          <p:nvPr/>
        </p:nvPicPr>
        <p:blipFill>
          <a:blip r:embed="rId2"/>
          <a:stretch>
            <a:fillRect/>
          </a:stretch>
        </p:blipFill>
        <p:spPr bwMode="auto">
          <a:xfrm>
            <a:off x="4661176" y="411242"/>
            <a:ext cx="4249911" cy="432101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Situación Problemática</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599427"/>
            <a:ext cx="7054999" cy="2644608"/>
          </a:xfrm>
        </p:spPr>
        <p:txBody>
          <a:bodyPr>
            <a:noAutofit/>
          </a:bodyPr>
          <a:lstStyle/>
          <a:p>
            <a:pPr marL="0" indent="0">
              <a:lnSpc>
                <a:spcPct val="150000"/>
              </a:lnSpc>
              <a:buNone/>
            </a:pPr>
            <a:r>
              <a:rPr lang="es-ES" sz="1500" dirty="0">
                <a:solidFill>
                  <a:schemeClr val="bg1"/>
                </a:solidFill>
              </a:rPr>
              <a:t>La distribución del litio en los yacimientos es </a:t>
            </a:r>
            <a:r>
              <a:rPr lang="es-ES" sz="1500" b="1" dirty="0">
                <a:solidFill>
                  <a:schemeClr val="bg1"/>
                </a:solidFill>
              </a:rPr>
              <a:t>irregular y desconocida</a:t>
            </a:r>
            <a:r>
              <a:rPr lang="es-ES" sz="1500" dirty="0">
                <a:solidFill>
                  <a:schemeClr val="bg1"/>
                </a:solidFill>
              </a:rPr>
              <a:t>, y cada perforación es </a:t>
            </a:r>
            <a:r>
              <a:rPr lang="es-ES" sz="1500" b="1" dirty="0">
                <a:solidFill>
                  <a:schemeClr val="bg1"/>
                </a:solidFill>
              </a:rPr>
              <a:t>costosa y limitada</a:t>
            </a:r>
            <a:r>
              <a:rPr lang="es-ES" sz="1500" dirty="0">
                <a:solidFill>
                  <a:schemeClr val="bg1"/>
                </a:solidFill>
              </a:rPr>
              <a:t>. No podemos excavar en cualquier lugar, ya que existen riesgos de </a:t>
            </a:r>
            <a:r>
              <a:rPr lang="es-ES" sz="1500" b="1" dirty="0">
                <a:solidFill>
                  <a:schemeClr val="bg1"/>
                </a:solidFill>
              </a:rPr>
              <a:t>interferencia y problemas geotécnicos</a:t>
            </a:r>
            <a:r>
              <a:rPr lang="es-ES" sz="1500" dirty="0">
                <a:solidFill>
                  <a:schemeClr val="bg1"/>
                </a:solidFill>
              </a:rPr>
              <a:t>. El desafío es decidir </a:t>
            </a:r>
            <a:r>
              <a:rPr lang="es-ES" sz="1500" b="1" dirty="0">
                <a:solidFill>
                  <a:schemeClr val="bg1"/>
                </a:solidFill>
              </a:rPr>
              <a:t>dónde abrir los pozos</a:t>
            </a:r>
            <a:r>
              <a:rPr lang="es-ES" sz="1500" dirty="0">
                <a:solidFill>
                  <a:schemeClr val="bg1"/>
                </a:solidFill>
              </a:rPr>
              <a:t> para </a:t>
            </a:r>
            <a:r>
              <a:rPr lang="es-ES" sz="1500" b="1" dirty="0">
                <a:solidFill>
                  <a:schemeClr val="bg1"/>
                </a:solidFill>
              </a:rPr>
              <a:t>maximizar la extracción total</a:t>
            </a:r>
            <a:r>
              <a:rPr lang="es-ES" sz="1500" dirty="0">
                <a:solidFill>
                  <a:schemeClr val="bg1"/>
                </a:solidFill>
              </a:rPr>
              <a:t> con la menor cantidad posible de perforaciones.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DD48AFF5-EF43-4152-83C8-8FE64E46C19E}"/>
              </a:ext>
            </a:extLst>
          </p:cNvPr>
          <p:cNvSpPr txBox="1"/>
          <p:nvPr/>
        </p:nvSpPr>
        <p:spPr>
          <a:xfrm>
            <a:off x="1727293" y="4085976"/>
            <a:ext cx="5796092" cy="400110"/>
          </a:xfrm>
          <a:prstGeom prst="rect">
            <a:avLst/>
          </a:prstGeom>
          <a:noFill/>
        </p:spPr>
        <p:txBody>
          <a:bodyPr wrap="square">
            <a:spAutoFit/>
          </a:bodyPr>
          <a:lstStyle/>
          <a:p>
            <a:r>
              <a:rPr lang="es-ES" sz="2000" i="1" dirty="0">
                <a:solidFill>
                  <a:schemeClr val="bg1"/>
                </a:solidFill>
              </a:rPr>
              <a:t>“La clave no es perforar más, sino perforar mejor.”</a:t>
            </a:r>
            <a:endParaRPr lang="es-AR" sz="2000" i="1" dirty="0">
              <a:solidFill>
                <a:schemeClr val="bg1"/>
              </a:solidFill>
            </a:endParaRPr>
          </a:p>
        </p:txBody>
      </p:sp>
    </p:spTree>
    <p:extLst>
      <p:ext uri="{BB962C8B-B14F-4D97-AF65-F5344CB8AC3E}">
        <p14:creationId xmlns:p14="http://schemas.microsoft.com/office/powerpoint/2010/main" val="35674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Contexto del problema de extracción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799217"/>
            <a:ext cx="7054999" cy="2644608"/>
          </a:xfrm>
        </p:spPr>
        <p:txBody>
          <a:bodyPr>
            <a:noAutofit/>
          </a:bodyPr>
          <a:lstStyle/>
          <a:p>
            <a:pPr marL="0" indent="0">
              <a:buNone/>
            </a:pPr>
            <a:r>
              <a:rPr lang="es-ES" sz="1500" b="1" dirty="0">
                <a:solidFill>
                  <a:schemeClr val="bg1"/>
                </a:solidFill>
              </a:rPr>
              <a:t>Escenario del problema</a:t>
            </a:r>
            <a:endParaRPr lang="es-ES" sz="1500" dirty="0">
              <a:solidFill>
                <a:schemeClr val="bg1"/>
              </a:solidFill>
            </a:endParaRPr>
          </a:p>
          <a:p>
            <a:pPr>
              <a:buFont typeface="Arial" panose="020B0604020202020204" pitchFamily="34" charset="0"/>
              <a:buChar char="•"/>
            </a:pPr>
            <a:r>
              <a:rPr lang="es-ES" sz="1500" dirty="0">
                <a:solidFill>
                  <a:schemeClr val="bg1"/>
                </a:solidFill>
              </a:rPr>
              <a:t>Terreno bidimensional con riqueza </a:t>
            </a:r>
            <a:r>
              <a:rPr lang="es-ES" sz="1500" b="1" dirty="0">
                <a:solidFill>
                  <a:schemeClr val="bg1"/>
                </a:solidFill>
              </a:rPr>
              <a:t>desconocida</a:t>
            </a:r>
            <a:r>
              <a:rPr lang="es-ES" sz="1500" dirty="0">
                <a:solidFill>
                  <a:schemeClr val="bg1"/>
                </a:solidFill>
              </a:rPr>
              <a:t>.</a:t>
            </a:r>
          </a:p>
          <a:p>
            <a:pPr>
              <a:buFont typeface="Arial" panose="020B0604020202020204" pitchFamily="34" charset="0"/>
              <a:buChar char="•"/>
            </a:pPr>
            <a:r>
              <a:rPr lang="es-ES" sz="1500" dirty="0">
                <a:solidFill>
                  <a:schemeClr val="bg1"/>
                </a:solidFill>
              </a:rPr>
              <a:t>Cada pozo perforado revela su </a:t>
            </a:r>
            <a:r>
              <a:rPr lang="es-ES" sz="1500" b="1" dirty="0">
                <a:solidFill>
                  <a:schemeClr val="bg1"/>
                </a:solidFill>
              </a:rPr>
              <a:t>valor local (fitness)</a:t>
            </a:r>
            <a:r>
              <a:rPr lang="es-ES" sz="1500" dirty="0">
                <a:solidFill>
                  <a:schemeClr val="bg1"/>
                </a:solidFill>
              </a:rPr>
              <a:t>, pero el resto sigue oculto.</a:t>
            </a:r>
          </a:p>
          <a:p>
            <a:pPr>
              <a:buFont typeface="Arial" panose="020B0604020202020204" pitchFamily="34" charset="0"/>
              <a:buChar char="•"/>
            </a:pPr>
            <a:r>
              <a:rPr lang="es-ES" sz="1500" dirty="0">
                <a:solidFill>
                  <a:schemeClr val="bg1"/>
                </a:solidFill>
              </a:rPr>
              <a:t>Presupuesto limitado: </a:t>
            </a:r>
            <a:r>
              <a:rPr lang="es-ES" sz="1500" b="1" dirty="0">
                <a:solidFill>
                  <a:schemeClr val="bg1"/>
                </a:solidFill>
              </a:rPr>
              <a:t>número fijo de pozos</a:t>
            </a:r>
            <a:r>
              <a:rPr lang="es-ES" sz="1500" dirty="0">
                <a:solidFill>
                  <a:schemeClr val="bg1"/>
                </a:solidFill>
              </a:rPr>
              <a:t>.</a:t>
            </a:r>
          </a:p>
          <a:p>
            <a:pPr>
              <a:buFont typeface="Arial" panose="020B0604020202020204" pitchFamily="34" charset="0"/>
              <a:buChar char="•"/>
            </a:pPr>
            <a:r>
              <a:rPr lang="es-ES" sz="1500" dirty="0">
                <a:solidFill>
                  <a:schemeClr val="bg1"/>
                </a:solidFill>
              </a:rPr>
              <a:t>Objetivo: </a:t>
            </a:r>
            <a:r>
              <a:rPr lang="es-ES" sz="1500" b="1" dirty="0">
                <a:solidFill>
                  <a:schemeClr val="bg1"/>
                </a:solidFill>
              </a:rPr>
              <a:t>maximizar la extracción total</a:t>
            </a:r>
            <a:r>
              <a:rPr lang="es-ES" sz="1500" dirty="0">
                <a:solidFill>
                  <a:schemeClr val="bg1"/>
                </a:solidFill>
              </a:rPr>
              <a:t>.</a:t>
            </a:r>
          </a:p>
          <a:p>
            <a:pPr marL="0" indent="0">
              <a:buNone/>
            </a:pPr>
            <a:endParaRPr lang="es-ES" sz="1500" dirty="0">
              <a:solidFill>
                <a:schemeClr val="bg1"/>
              </a:solidFill>
            </a:endParaRPr>
          </a:p>
          <a:p>
            <a:pPr marL="0" indent="0">
              <a:buNone/>
            </a:pPr>
            <a:r>
              <a:rPr lang="es-ES" sz="1500" b="1" dirty="0">
                <a:solidFill>
                  <a:schemeClr val="bg1"/>
                </a:solidFill>
              </a:rPr>
              <a:t>Retos principales a afrontar</a:t>
            </a:r>
            <a:endParaRPr lang="es-ES" sz="1500" dirty="0">
              <a:solidFill>
                <a:schemeClr val="bg1"/>
              </a:solidFill>
            </a:endParaRPr>
          </a:p>
          <a:p>
            <a:pPr>
              <a:buFont typeface="+mj-lt"/>
              <a:buAutoNum type="arabicPeriod"/>
            </a:pPr>
            <a:r>
              <a:rPr lang="es-ES" sz="1500" dirty="0">
                <a:solidFill>
                  <a:schemeClr val="bg1"/>
                </a:solidFill>
              </a:rPr>
              <a:t>Balancear </a:t>
            </a:r>
            <a:r>
              <a:rPr lang="es-ES" sz="1500" b="1" dirty="0">
                <a:solidFill>
                  <a:schemeClr val="bg1"/>
                </a:solidFill>
              </a:rPr>
              <a:t>exploración</a:t>
            </a:r>
            <a:r>
              <a:rPr lang="es-ES" sz="1500" dirty="0">
                <a:solidFill>
                  <a:schemeClr val="bg1"/>
                </a:solidFill>
              </a:rPr>
              <a:t> vs. </a:t>
            </a:r>
            <a:r>
              <a:rPr lang="es-ES" sz="1500" b="1" dirty="0">
                <a:solidFill>
                  <a:schemeClr val="bg1"/>
                </a:solidFill>
              </a:rPr>
              <a:t>explotación</a:t>
            </a:r>
            <a:r>
              <a:rPr lang="es-ES" sz="1500" dirty="0">
                <a:solidFill>
                  <a:schemeClr val="bg1"/>
                </a:solidFill>
              </a:rPr>
              <a:t> del terreno.</a:t>
            </a:r>
          </a:p>
          <a:p>
            <a:pPr>
              <a:buFont typeface="+mj-lt"/>
              <a:buAutoNum type="arabicPeriod"/>
            </a:pPr>
            <a:r>
              <a:rPr lang="es-ES" sz="1500" dirty="0">
                <a:solidFill>
                  <a:schemeClr val="bg1"/>
                </a:solidFill>
              </a:rPr>
              <a:t>Evitar pozos demasiado </a:t>
            </a:r>
            <a:r>
              <a:rPr lang="es-ES" sz="1500" b="1" dirty="0">
                <a:solidFill>
                  <a:schemeClr val="bg1"/>
                </a:solidFill>
              </a:rPr>
              <a:t>cercanos</a:t>
            </a:r>
            <a:r>
              <a:rPr lang="es-ES" sz="1500" dirty="0">
                <a:solidFill>
                  <a:schemeClr val="bg1"/>
                </a:solidFill>
              </a:rPr>
              <a:t> (interferencia) o </a:t>
            </a:r>
            <a:r>
              <a:rPr lang="es-ES" sz="1500" b="1" dirty="0">
                <a:solidFill>
                  <a:schemeClr val="bg1"/>
                </a:solidFill>
              </a:rPr>
              <a:t>alineados</a:t>
            </a:r>
            <a:r>
              <a:rPr lang="es-ES" sz="1500" dirty="0">
                <a:solidFill>
                  <a:schemeClr val="bg1"/>
                </a:solidFill>
              </a:rPr>
              <a:t> (riesgo geotécnico).</a:t>
            </a:r>
          </a:p>
          <a:p>
            <a:pPr>
              <a:buFont typeface="+mj-lt"/>
              <a:buAutoNum type="arabicPeriod"/>
            </a:pPr>
            <a:r>
              <a:rPr lang="es-ES" sz="1500" b="1" dirty="0">
                <a:solidFill>
                  <a:schemeClr val="bg1"/>
                </a:solidFill>
              </a:rPr>
              <a:t>Adaptarse</a:t>
            </a:r>
            <a:r>
              <a:rPr lang="es-ES" sz="1500" dirty="0">
                <a:solidFill>
                  <a:schemeClr val="bg1"/>
                </a:solidFill>
              </a:rPr>
              <a:t> a la información parcial conforme avanzamos.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947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2300" dirty="0">
                <a:solidFill>
                  <a:schemeClr val="bg1"/>
                </a:solidFill>
              </a:rPr>
              <a:t>Metodología de nuestro </a:t>
            </a:r>
            <a:r>
              <a:rPr lang="es-AR" sz="2300" dirty="0" err="1">
                <a:solidFill>
                  <a:schemeClr val="bg1"/>
                </a:solidFill>
              </a:rPr>
              <a:t>framework</a:t>
            </a:r>
            <a:r>
              <a:rPr lang="es-AR" sz="2300" dirty="0">
                <a:solidFill>
                  <a:schemeClr val="bg1"/>
                </a:solidFill>
              </a:rPr>
              <a:t>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3EA0AB-6A43-5DC3-B8C4-A0FA3D8E0C99}"/>
              </a:ext>
            </a:extLst>
          </p:cNvPr>
          <p:cNvSpPr>
            <a:spLocks noGrp="1"/>
          </p:cNvSpPr>
          <p:nvPr>
            <p:ph idx="1"/>
          </p:nvPr>
        </p:nvSpPr>
        <p:spPr>
          <a:xfrm>
            <a:off x="739700" y="1630813"/>
            <a:ext cx="7054999" cy="2644608"/>
          </a:xfrm>
        </p:spPr>
        <p:txBody>
          <a:bodyPr>
            <a:noAutofit/>
          </a:bodyPr>
          <a:lstStyle/>
          <a:p>
            <a:pPr marL="0" indent="0">
              <a:buNone/>
            </a:pPr>
            <a:r>
              <a:rPr lang="es-ES" sz="1500" b="1" dirty="0">
                <a:solidFill>
                  <a:schemeClr val="bg1"/>
                </a:solidFill>
              </a:rPr>
              <a:t>Representación del problema</a:t>
            </a:r>
          </a:p>
          <a:p>
            <a:pPr>
              <a:buFont typeface="Arial" panose="020B0604020202020204" pitchFamily="34" charset="0"/>
              <a:buChar char="•"/>
            </a:pPr>
            <a:r>
              <a:rPr lang="es-ES" sz="1500" b="1" dirty="0">
                <a:solidFill>
                  <a:schemeClr val="bg1"/>
                </a:solidFill>
              </a:rPr>
              <a:t>Individuo = coordenada (x, y)</a:t>
            </a:r>
            <a:r>
              <a:rPr lang="es-ES" sz="1500" dirty="0">
                <a:solidFill>
                  <a:schemeClr val="bg1"/>
                </a:solidFill>
              </a:rPr>
              <a:t> de un pozo.</a:t>
            </a:r>
          </a:p>
          <a:p>
            <a:pPr>
              <a:buFont typeface="Arial" panose="020B0604020202020204" pitchFamily="34" charset="0"/>
              <a:buChar char="•"/>
            </a:pPr>
            <a:r>
              <a:rPr lang="es-ES" sz="1500" b="1" dirty="0">
                <a:solidFill>
                  <a:schemeClr val="bg1"/>
                </a:solidFill>
              </a:rPr>
              <a:t>Fitness = riqueza extraída – penalizaciones</a:t>
            </a:r>
            <a:r>
              <a:rPr lang="es-ES" sz="1500" dirty="0">
                <a:solidFill>
                  <a:schemeClr val="bg1"/>
                </a:solidFill>
              </a:rPr>
              <a:t> (distancia, colinealidad).</a:t>
            </a:r>
          </a:p>
          <a:p>
            <a:pPr marL="0" indent="0">
              <a:buNone/>
            </a:pPr>
            <a:r>
              <a:rPr lang="es-ES" sz="1500" b="1" dirty="0">
                <a:solidFill>
                  <a:schemeClr val="bg1"/>
                </a:solidFill>
              </a:rPr>
              <a:t>Ciclo evolutivo</a:t>
            </a:r>
          </a:p>
          <a:p>
            <a:pPr>
              <a:buFont typeface="+mj-lt"/>
              <a:buAutoNum type="arabicPeriod"/>
            </a:pPr>
            <a:r>
              <a:rPr lang="es-ES" sz="1500" b="1" dirty="0">
                <a:solidFill>
                  <a:schemeClr val="bg1"/>
                </a:solidFill>
              </a:rPr>
              <a:t>Generación inicial</a:t>
            </a:r>
            <a:r>
              <a:rPr lang="es-ES" sz="1500" dirty="0">
                <a:solidFill>
                  <a:schemeClr val="bg1"/>
                </a:solidFill>
              </a:rPr>
              <a:t> → exploración uniforme.</a:t>
            </a:r>
          </a:p>
          <a:p>
            <a:pPr>
              <a:buFont typeface="+mj-lt"/>
              <a:buAutoNum type="arabicPeriod"/>
            </a:pPr>
            <a:r>
              <a:rPr lang="es-ES" sz="1500" b="1" dirty="0">
                <a:solidFill>
                  <a:schemeClr val="bg1"/>
                </a:solidFill>
              </a:rPr>
              <a:t>Evaluación</a:t>
            </a:r>
            <a:r>
              <a:rPr lang="es-ES" sz="1500" dirty="0">
                <a:solidFill>
                  <a:schemeClr val="bg1"/>
                </a:solidFill>
              </a:rPr>
              <a:t> con penalizaciones espaciales.</a:t>
            </a:r>
          </a:p>
          <a:p>
            <a:pPr>
              <a:buFont typeface="+mj-lt"/>
              <a:buAutoNum type="arabicPeriod"/>
            </a:pPr>
            <a:r>
              <a:rPr lang="es-ES" sz="1500" b="1" dirty="0">
                <a:solidFill>
                  <a:schemeClr val="bg1"/>
                </a:solidFill>
              </a:rPr>
              <a:t>Selección + cruce</a:t>
            </a:r>
            <a:r>
              <a:rPr lang="es-ES" sz="1500" dirty="0">
                <a:solidFill>
                  <a:schemeClr val="bg1"/>
                </a:solidFill>
              </a:rPr>
              <a:t> (centro, </a:t>
            </a:r>
            <a:r>
              <a:rPr lang="es-ES" sz="1500" dirty="0" err="1">
                <a:solidFill>
                  <a:schemeClr val="bg1"/>
                </a:solidFill>
              </a:rPr>
              <a:t>overshoot</a:t>
            </a:r>
            <a:r>
              <a:rPr lang="es-ES" sz="1500" dirty="0">
                <a:solidFill>
                  <a:schemeClr val="bg1"/>
                </a:solidFill>
              </a:rPr>
              <a:t> adaptativo) → explotación de zonas prometedoras.</a:t>
            </a:r>
          </a:p>
          <a:p>
            <a:pPr>
              <a:buFont typeface="+mj-lt"/>
              <a:buAutoNum type="arabicPeriod"/>
            </a:pPr>
            <a:r>
              <a:rPr lang="es-ES" sz="1500" b="1" dirty="0" err="1">
                <a:solidFill>
                  <a:schemeClr val="bg1"/>
                </a:solidFill>
              </a:rPr>
              <a:t>Jitter</a:t>
            </a:r>
            <a:r>
              <a:rPr lang="es-ES" sz="1500" b="1" dirty="0">
                <a:solidFill>
                  <a:schemeClr val="bg1"/>
                </a:solidFill>
              </a:rPr>
              <a:t> &amp; </a:t>
            </a:r>
            <a:r>
              <a:rPr lang="es-ES" sz="1500" b="1" dirty="0" err="1">
                <a:solidFill>
                  <a:schemeClr val="bg1"/>
                </a:solidFill>
              </a:rPr>
              <a:t>overshoot</a:t>
            </a:r>
            <a:r>
              <a:rPr lang="es-ES" sz="1500" dirty="0">
                <a:solidFill>
                  <a:schemeClr val="bg1"/>
                </a:solidFill>
              </a:rPr>
              <a:t> → exploración local y global según </a:t>
            </a:r>
            <a:r>
              <a:rPr lang="es-ES" sz="1500" dirty="0" err="1">
                <a:solidFill>
                  <a:schemeClr val="bg1"/>
                </a:solidFill>
              </a:rPr>
              <a:t>Δfitness</a:t>
            </a:r>
            <a:r>
              <a:rPr lang="es-ES" sz="1500" dirty="0">
                <a:solidFill>
                  <a:schemeClr val="bg1"/>
                </a:solidFill>
              </a:rPr>
              <a:t>.</a:t>
            </a:r>
          </a:p>
          <a:p>
            <a:pPr marL="0" indent="0">
              <a:buNone/>
            </a:pPr>
            <a:r>
              <a:rPr lang="es-ES" sz="1500" b="1" dirty="0">
                <a:solidFill>
                  <a:schemeClr val="bg1"/>
                </a:solidFill>
              </a:rPr>
              <a:t>Visualización</a:t>
            </a:r>
          </a:p>
          <a:p>
            <a:pPr>
              <a:buFont typeface="Arial" panose="020B0604020202020204" pitchFamily="34" charset="0"/>
              <a:buChar char="•"/>
            </a:pPr>
            <a:r>
              <a:rPr lang="es-ES" sz="1500" dirty="0">
                <a:solidFill>
                  <a:schemeClr val="bg1"/>
                </a:solidFill>
              </a:rPr>
              <a:t>Registro del proceso con </a:t>
            </a:r>
            <a:r>
              <a:rPr lang="es-ES" sz="1500" b="1" dirty="0" err="1">
                <a:solidFill>
                  <a:schemeClr val="bg1"/>
                </a:solidFill>
              </a:rPr>
              <a:t>PNGs</a:t>
            </a:r>
            <a:r>
              <a:rPr lang="es-ES" sz="1500" b="1" dirty="0">
                <a:solidFill>
                  <a:schemeClr val="bg1"/>
                </a:solidFill>
              </a:rPr>
              <a:t> y </a:t>
            </a:r>
            <a:r>
              <a:rPr lang="es-ES" sz="1500" b="1" dirty="0" err="1">
                <a:solidFill>
                  <a:schemeClr val="bg1"/>
                </a:solidFill>
              </a:rPr>
              <a:t>GIFs</a:t>
            </a:r>
            <a:r>
              <a:rPr lang="es-ES" sz="1500" dirty="0">
                <a:solidFill>
                  <a:schemeClr val="bg1"/>
                </a:solidFill>
              </a:rPr>
              <a:t> de la curva de descubrimiento.</a:t>
            </a:r>
          </a:p>
        </p:txBody>
      </p: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33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80077" y="502443"/>
            <a:ext cx="3943350" cy="994173"/>
          </a:xfrm>
        </p:spPr>
        <p:txBody>
          <a:bodyPr anchor="b">
            <a:normAutofit fontScale="90000"/>
          </a:bodyPr>
          <a:lstStyle/>
          <a:p>
            <a:pPr marL="0" lvl="0" indent="0" algn="r">
              <a:lnSpc>
                <a:spcPct val="90000"/>
              </a:lnSpc>
              <a:buNone/>
            </a:pPr>
            <a:r>
              <a:rPr lang="es-AR" sz="3100" dirty="0">
                <a:solidFill>
                  <a:schemeClr val="bg1"/>
                </a:solidFill>
              </a:rPr>
              <a:t>Robustez y extensibilidad del programa</a:t>
            </a:r>
          </a:p>
        </p:txBody>
      </p:sp>
      <p:cxnSp>
        <p:nvCxnSpPr>
          <p:cNvPr id="30" name="Straight Connector 2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893" y="1748680"/>
            <a:ext cx="6339712" cy="2644608"/>
          </a:xfrm>
        </p:spPr>
        <p:txBody>
          <a:bodyPr>
            <a:normAutofit/>
          </a:bodyPr>
          <a:lstStyle/>
          <a:p>
            <a:pPr marL="0" lvl="0" indent="0">
              <a:lnSpc>
                <a:spcPct val="150000"/>
              </a:lnSpc>
              <a:buNone/>
            </a:pPr>
            <a:r>
              <a:rPr lang="es-ES" sz="1500" dirty="0">
                <a:solidFill>
                  <a:schemeClr val="bg1"/>
                </a:solidFill>
              </a:rPr>
              <a:t>El programa fue desarrollado siguiendo una arquitectura modular: las penalizaciones se implementan como funciones independientes y se activan fácilmente desde el archivo JSON de configuración, sin necesidad de modificar el núcleo.</a:t>
            </a:r>
          </a:p>
          <a:p>
            <a:pPr marL="0" lvl="0" indent="0">
              <a:lnSpc>
                <a:spcPct val="150000"/>
              </a:lnSpc>
              <a:buNone/>
            </a:pPr>
            <a:r>
              <a:rPr lang="es-ES" sz="1500" dirty="0">
                <a:solidFill>
                  <a:schemeClr val="bg1"/>
                </a:solidFill>
              </a:rPr>
              <a:t>Además, la estructura nos permite una paralelización sencilla, pudiendo ejecutar simulaciones en múltiples terminales simultáneamente sin que haya conflictos entre carpetas o archivos temporales.</a:t>
            </a:r>
            <a:endParaRPr lang="es-AR" sz="1500" dirty="0">
              <a:solidFill>
                <a:schemeClr val="bg1"/>
              </a:solidFill>
            </a:endParaRPr>
          </a:p>
        </p:txBody>
      </p:sp>
      <p:sp>
        <p:nvSpPr>
          <p:cNvPr id="32" name="Rectangle 3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7B151F5E-E994-EB9A-8847-324CDEFA4027}"/>
              </a:ext>
            </a:extLst>
          </p:cNvPr>
          <p:cNvSpPr txBox="1"/>
          <p:nvPr/>
        </p:nvSpPr>
        <p:spPr>
          <a:xfrm>
            <a:off x="6677130" y="1021275"/>
            <a:ext cx="3130062" cy="2766911"/>
          </a:xfrm>
          <a:prstGeom prst="rect">
            <a:avLst/>
          </a:prstGeom>
          <a:noFill/>
        </p:spPr>
        <p:txBody>
          <a:bodyPr wrap="square">
            <a:spAutoFit/>
          </a:bodyPr>
          <a:lstStyle/>
          <a:p>
            <a:pPr>
              <a:lnSpc>
                <a:spcPts val="1425"/>
              </a:lnSpc>
              <a:buNone/>
            </a:pP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"nombre"</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distancia_centro</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metodo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"cercano"</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tipo_centro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"masa"</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"elitismo"</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"aleatorio"</a:t>
            </a:r>
            <a:r>
              <a:rPr lang="es-AR" sz="800" b="0" dirty="0">
                <a:solidFill>
                  <a:srgbClr val="CCCCCC"/>
                </a:solidFill>
                <a:effectLst/>
                <a:latin typeface="Consolas" panose="020B0609020204030204" pitchFamily="49" charset="0"/>
              </a:rPr>
              <a:t>: </a:t>
            </a:r>
            <a:r>
              <a:rPr lang="es-AR" sz="800" b="0" dirty="0">
                <a:solidFill>
                  <a:srgbClr val="569CD6"/>
                </a:solidFill>
                <a:effectLst/>
                <a:latin typeface="Consolas" panose="020B0609020204030204" pitchFamily="49" charset="0"/>
              </a:rPr>
              <a:t>false</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modo"</a:t>
            </a:r>
            <a:r>
              <a:rPr lang="es-AR" sz="800" b="0" dirty="0" err="1">
                <a:solidFill>
                  <a:srgbClr val="CCCCCC"/>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"equidistantes</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"puntos"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"generaciones"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jitter</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5</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porcentaje_seleccion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num_seleccionados</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60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distancia_min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penalizacion_max</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0.6</a:t>
            </a:r>
            <a:endParaRPr lang="es-AR" sz="800" b="0" dirty="0">
              <a:solidFill>
                <a:srgbClr val="CCCCCC"/>
              </a:solidFill>
              <a:effectLst/>
              <a:latin typeface="Consolas" panose="020B0609020204030204" pitchFamily="49" charset="0"/>
            </a:endParaRPr>
          </a:p>
          <a:p>
            <a:pPr>
              <a:lnSpc>
                <a:spcPts val="1425"/>
              </a:lnSpc>
              <a:buNone/>
            </a:pPr>
            <a:r>
              <a:rPr lang="es-AR" sz="800" b="0" dirty="0">
                <a:solidFill>
                  <a:srgbClr val="CCCCCC"/>
                </a:solidFill>
                <a:effectLst/>
                <a:latin typeface="Consolas" panose="020B0609020204030204" pitchFamily="49"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3100" dirty="0">
                <a:solidFill>
                  <a:schemeClr val="bg1"/>
                </a:solidFill>
              </a:rPr>
              <a:t>Ciclo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Marcador de contenido 8">
            <a:extLst>
              <a:ext uri="{FF2B5EF4-FFF2-40B4-BE49-F238E27FC236}">
                <a16:creationId xmlns:a16="http://schemas.microsoft.com/office/drawing/2014/main" id="{04E793C6-8FE1-476C-B5B4-E0D632C937DE}"/>
              </a:ext>
            </a:extLst>
          </p:cNvPr>
          <p:cNvGraphicFramePr>
            <a:graphicFrameLocks noGrp="1"/>
          </p:cNvGraphicFramePr>
          <p:nvPr>
            <p:ph idx="1"/>
            <p:extLst>
              <p:ext uri="{D42A27DB-BD31-4B8C-83A1-F6EECF244321}">
                <p14:modId xmlns:p14="http://schemas.microsoft.com/office/powerpoint/2010/main" val="455910907"/>
              </p:ext>
            </p:extLst>
          </p:nvPr>
        </p:nvGraphicFramePr>
        <p:xfrm>
          <a:off x="1074420" y="1550031"/>
          <a:ext cx="7345680" cy="2422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Flecha: en U 16">
            <a:extLst>
              <a:ext uri="{FF2B5EF4-FFF2-40B4-BE49-F238E27FC236}">
                <a16:creationId xmlns:a16="http://schemas.microsoft.com/office/drawing/2014/main" id="{EA577506-FE70-4734-8B7C-07AD6B03D5AD}"/>
              </a:ext>
            </a:extLst>
          </p:cNvPr>
          <p:cNvSpPr/>
          <p:nvPr/>
        </p:nvSpPr>
        <p:spPr>
          <a:xfrm rot="10800000">
            <a:off x="4571999" y="3351193"/>
            <a:ext cx="3355675" cy="621103"/>
          </a:xfrm>
          <a:prstGeom prst="uturn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1674622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502443"/>
            <a:ext cx="4069080" cy="994173"/>
          </a:xfrm>
        </p:spPr>
        <p:txBody>
          <a:bodyPr anchor="b">
            <a:normAutofit fontScale="90000"/>
          </a:bodyPr>
          <a:lstStyle/>
          <a:p>
            <a:pPr marL="0" lvl="0" indent="0">
              <a:lnSpc>
                <a:spcPct val="90000"/>
              </a:lnSpc>
              <a:buNone/>
            </a:pPr>
            <a:r>
              <a:rPr lang="es-AR" sz="3100" dirty="0">
                <a:solidFill>
                  <a:schemeClr val="bg1"/>
                </a:solidFill>
              </a:rPr>
              <a:t>Aplicación de fractales en la generación de mapas</a:t>
            </a:r>
          </a:p>
        </p:txBody>
      </p:sp>
      <p:cxnSp>
        <p:nvCxnSpPr>
          <p:cNvPr id="29"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19755"/>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71550" y="1716624"/>
            <a:ext cx="3600450" cy="2783679"/>
          </a:xfrm>
        </p:spPr>
        <p:txBody>
          <a:bodyPr>
            <a:normAutofit lnSpcReduction="10000"/>
          </a:bodyPr>
          <a:lstStyle/>
          <a:p>
            <a:pPr marL="0" lvl="0" indent="0">
              <a:lnSpc>
                <a:spcPct val="150000"/>
              </a:lnSpc>
              <a:buNone/>
            </a:pPr>
            <a:r>
              <a:rPr lang="es-ES" sz="1500" dirty="0">
                <a:solidFill>
                  <a:schemeClr val="bg1"/>
                </a:solidFill>
              </a:rPr>
              <a:t>Los fractales permiten simular patrones naturales complejos y reproducir la variabilidad espacial de los recursos en el subsuelo. Con este enfoque generamos mapas sintéticos que imitan la irregularidad real de los yacimientos, sobre los cuales vamos a aplicar diferentes estrategias de perforación.</a:t>
            </a:r>
            <a:endParaRPr lang="es-AR" sz="1500" dirty="0">
              <a:solidFill>
                <a:schemeClr val="bg1"/>
              </a:solidFill>
            </a:endParaRPr>
          </a:p>
        </p:txBody>
      </p:sp>
      <p:sp>
        <p:nvSpPr>
          <p:cNvPr id="30"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702" y="137144"/>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803" y="2657409"/>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da de fractal | CREAF">
            <a:extLst>
              <a:ext uri="{FF2B5EF4-FFF2-40B4-BE49-F238E27FC236}">
                <a16:creationId xmlns:a16="http://schemas.microsoft.com/office/drawing/2014/main" id="{863DAF54-1203-4F8C-B695-EFB1CE0DF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026" y="282999"/>
            <a:ext cx="2788548" cy="20914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es neuronales, capturar la fenomenología de un proceso - InvestMat">
            <a:extLst>
              <a:ext uri="{FF2B5EF4-FFF2-40B4-BE49-F238E27FC236}">
                <a16:creationId xmlns:a16="http://schemas.microsoft.com/office/drawing/2014/main" id="{AA97DE22-B60D-483A-80A0-C945BD28B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060" y="2779842"/>
            <a:ext cx="2854682" cy="2138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CABF6-3477-4327-A10B-8AA26E6DAD24}"/>
              </a:ext>
            </a:extLst>
          </p:cNvPr>
          <p:cNvSpPr>
            <a:spLocks noGrp="1"/>
          </p:cNvSpPr>
          <p:nvPr>
            <p:ph type="title"/>
          </p:nvPr>
        </p:nvSpPr>
        <p:spPr>
          <a:xfrm>
            <a:off x="93037" y="-427326"/>
            <a:ext cx="4776011" cy="994173"/>
          </a:xfrm>
        </p:spPr>
        <p:txBody>
          <a:bodyPr anchor="b">
            <a:normAutofit/>
          </a:bodyPr>
          <a:lstStyle/>
          <a:p>
            <a:pPr marL="0" lvl="0" indent="0">
              <a:lnSpc>
                <a:spcPct val="90000"/>
              </a:lnSpc>
              <a:buNone/>
            </a:pPr>
            <a:r>
              <a:rPr lang="es-AR" sz="3100" dirty="0">
                <a:solidFill>
                  <a:schemeClr val="bg1"/>
                </a:solidFill>
              </a:rPr>
              <a:t>Mapas fractales generados</a:t>
            </a:r>
          </a:p>
        </p:txBody>
      </p:sp>
      <p:pic>
        <p:nvPicPr>
          <p:cNvPr id="6" name="Imagen 5">
            <a:extLst>
              <a:ext uri="{FF2B5EF4-FFF2-40B4-BE49-F238E27FC236}">
                <a16:creationId xmlns:a16="http://schemas.microsoft.com/office/drawing/2014/main" id="{2C3E34F1-7BC8-452A-9E14-029D23998942}"/>
              </a:ext>
            </a:extLst>
          </p:cNvPr>
          <p:cNvPicPr>
            <a:picLocks noChangeAspect="1"/>
          </p:cNvPicPr>
          <p:nvPr/>
        </p:nvPicPr>
        <p:blipFill>
          <a:blip r:embed="rId2"/>
          <a:stretch>
            <a:fillRect/>
          </a:stretch>
        </p:blipFill>
        <p:spPr>
          <a:xfrm>
            <a:off x="509548" y="941809"/>
            <a:ext cx="1401376" cy="1401376"/>
          </a:xfrm>
          <a:prstGeom prst="rect">
            <a:avLst/>
          </a:prstGeom>
        </p:spPr>
      </p:pic>
      <p:pic>
        <p:nvPicPr>
          <p:cNvPr id="8" name="Imagen 7">
            <a:extLst>
              <a:ext uri="{FF2B5EF4-FFF2-40B4-BE49-F238E27FC236}">
                <a16:creationId xmlns:a16="http://schemas.microsoft.com/office/drawing/2014/main" id="{CB37737C-074A-4243-BDA5-E5118646A05E}"/>
              </a:ext>
            </a:extLst>
          </p:cNvPr>
          <p:cNvPicPr>
            <a:picLocks noChangeAspect="1"/>
          </p:cNvPicPr>
          <p:nvPr/>
        </p:nvPicPr>
        <p:blipFill>
          <a:blip r:embed="rId3"/>
          <a:stretch>
            <a:fillRect/>
          </a:stretch>
        </p:blipFill>
        <p:spPr>
          <a:xfrm>
            <a:off x="2763624" y="941809"/>
            <a:ext cx="1400400" cy="1400400"/>
          </a:xfrm>
          <a:prstGeom prst="rect">
            <a:avLst/>
          </a:prstGeom>
        </p:spPr>
      </p:pic>
      <p:pic>
        <p:nvPicPr>
          <p:cNvPr id="10" name="Imagen 9">
            <a:extLst>
              <a:ext uri="{FF2B5EF4-FFF2-40B4-BE49-F238E27FC236}">
                <a16:creationId xmlns:a16="http://schemas.microsoft.com/office/drawing/2014/main" id="{8BA53722-0096-4C7E-8316-14823FA0F37C}"/>
              </a:ext>
            </a:extLst>
          </p:cNvPr>
          <p:cNvPicPr>
            <a:picLocks noChangeAspect="1"/>
          </p:cNvPicPr>
          <p:nvPr/>
        </p:nvPicPr>
        <p:blipFill>
          <a:blip r:embed="rId4"/>
          <a:stretch>
            <a:fillRect/>
          </a:stretch>
        </p:blipFill>
        <p:spPr>
          <a:xfrm>
            <a:off x="5016724" y="941809"/>
            <a:ext cx="1400400" cy="1400400"/>
          </a:xfrm>
          <a:prstGeom prst="rect">
            <a:avLst/>
          </a:prstGeom>
        </p:spPr>
      </p:pic>
      <p:pic>
        <p:nvPicPr>
          <p:cNvPr id="12" name="Imagen 11">
            <a:extLst>
              <a:ext uri="{FF2B5EF4-FFF2-40B4-BE49-F238E27FC236}">
                <a16:creationId xmlns:a16="http://schemas.microsoft.com/office/drawing/2014/main" id="{B499A4C6-11B6-44F9-8743-6C0548004DB4}"/>
              </a:ext>
            </a:extLst>
          </p:cNvPr>
          <p:cNvPicPr>
            <a:picLocks noChangeAspect="1"/>
          </p:cNvPicPr>
          <p:nvPr/>
        </p:nvPicPr>
        <p:blipFill>
          <a:blip r:embed="rId5"/>
          <a:stretch>
            <a:fillRect/>
          </a:stretch>
        </p:blipFill>
        <p:spPr>
          <a:xfrm>
            <a:off x="7269824" y="941809"/>
            <a:ext cx="1400400" cy="1400400"/>
          </a:xfrm>
          <a:prstGeom prst="rect">
            <a:avLst/>
          </a:prstGeom>
        </p:spPr>
      </p:pic>
      <p:pic>
        <p:nvPicPr>
          <p:cNvPr id="14" name="Imagen 13">
            <a:extLst>
              <a:ext uri="{FF2B5EF4-FFF2-40B4-BE49-F238E27FC236}">
                <a16:creationId xmlns:a16="http://schemas.microsoft.com/office/drawing/2014/main" id="{69213CB6-185B-454B-B478-98B779159B8B}"/>
              </a:ext>
            </a:extLst>
          </p:cNvPr>
          <p:cNvPicPr>
            <a:picLocks noChangeAspect="1"/>
          </p:cNvPicPr>
          <p:nvPr/>
        </p:nvPicPr>
        <p:blipFill>
          <a:blip r:embed="rId6"/>
          <a:stretch>
            <a:fillRect/>
          </a:stretch>
        </p:blipFill>
        <p:spPr>
          <a:xfrm>
            <a:off x="510524" y="3058245"/>
            <a:ext cx="1400400" cy="1400400"/>
          </a:xfrm>
          <a:prstGeom prst="rect">
            <a:avLst/>
          </a:prstGeom>
        </p:spPr>
      </p:pic>
      <p:pic>
        <p:nvPicPr>
          <p:cNvPr id="16" name="Imagen 15">
            <a:extLst>
              <a:ext uri="{FF2B5EF4-FFF2-40B4-BE49-F238E27FC236}">
                <a16:creationId xmlns:a16="http://schemas.microsoft.com/office/drawing/2014/main" id="{8EBABCCB-F419-46E7-9BAE-D275FE914BBC}"/>
              </a:ext>
            </a:extLst>
          </p:cNvPr>
          <p:cNvPicPr>
            <a:picLocks noChangeAspect="1"/>
          </p:cNvPicPr>
          <p:nvPr/>
        </p:nvPicPr>
        <p:blipFill>
          <a:blip r:embed="rId7"/>
          <a:stretch>
            <a:fillRect/>
          </a:stretch>
        </p:blipFill>
        <p:spPr>
          <a:xfrm>
            <a:off x="2763624" y="3058245"/>
            <a:ext cx="1400400" cy="1400400"/>
          </a:xfrm>
          <a:prstGeom prst="rect">
            <a:avLst/>
          </a:prstGeom>
        </p:spPr>
      </p:pic>
      <p:pic>
        <p:nvPicPr>
          <p:cNvPr id="18" name="Imagen 17">
            <a:extLst>
              <a:ext uri="{FF2B5EF4-FFF2-40B4-BE49-F238E27FC236}">
                <a16:creationId xmlns:a16="http://schemas.microsoft.com/office/drawing/2014/main" id="{5694193C-8046-4883-9CCD-BD1685A21AA5}"/>
              </a:ext>
            </a:extLst>
          </p:cNvPr>
          <p:cNvPicPr>
            <a:picLocks noChangeAspect="1"/>
          </p:cNvPicPr>
          <p:nvPr/>
        </p:nvPicPr>
        <p:blipFill>
          <a:blip r:embed="rId8"/>
          <a:stretch>
            <a:fillRect/>
          </a:stretch>
        </p:blipFill>
        <p:spPr>
          <a:xfrm>
            <a:off x="5016724" y="3058245"/>
            <a:ext cx="1400400" cy="1400400"/>
          </a:xfrm>
          <a:prstGeom prst="rect">
            <a:avLst/>
          </a:prstGeom>
        </p:spPr>
      </p:pic>
      <p:pic>
        <p:nvPicPr>
          <p:cNvPr id="20" name="Imagen 19">
            <a:extLst>
              <a:ext uri="{FF2B5EF4-FFF2-40B4-BE49-F238E27FC236}">
                <a16:creationId xmlns:a16="http://schemas.microsoft.com/office/drawing/2014/main" id="{139DC775-2184-4AD8-830E-0CF0051C388C}"/>
              </a:ext>
            </a:extLst>
          </p:cNvPr>
          <p:cNvPicPr>
            <a:picLocks noChangeAspect="1"/>
          </p:cNvPicPr>
          <p:nvPr/>
        </p:nvPicPr>
        <p:blipFill>
          <a:blip r:embed="rId9"/>
          <a:stretch>
            <a:fillRect/>
          </a:stretch>
        </p:blipFill>
        <p:spPr>
          <a:xfrm>
            <a:off x="7269824" y="3004457"/>
            <a:ext cx="1400400" cy="1400400"/>
          </a:xfrm>
          <a:prstGeom prst="rect">
            <a:avLst/>
          </a:prstGeom>
        </p:spPr>
      </p:pic>
      <p:cxnSp>
        <p:nvCxnSpPr>
          <p:cNvPr id="22" name="Conector recto 21">
            <a:extLst>
              <a:ext uri="{FF2B5EF4-FFF2-40B4-BE49-F238E27FC236}">
                <a16:creationId xmlns:a16="http://schemas.microsoft.com/office/drawing/2014/main" id="{90304968-640E-4198-90CA-A0F1737F02FE}"/>
              </a:ext>
            </a:extLst>
          </p:cNvPr>
          <p:cNvCxnSpPr/>
          <p:nvPr/>
        </p:nvCxnSpPr>
        <p:spPr>
          <a:xfrm>
            <a:off x="0" y="566847"/>
            <a:ext cx="4687261"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CuadroTexto 22">
            <a:extLst>
              <a:ext uri="{FF2B5EF4-FFF2-40B4-BE49-F238E27FC236}">
                <a16:creationId xmlns:a16="http://schemas.microsoft.com/office/drawing/2014/main" id="{E9692E03-52A1-48C0-9818-48052B0429F3}"/>
              </a:ext>
            </a:extLst>
          </p:cNvPr>
          <p:cNvSpPr txBox="1"/>
          <p:nvPr/>
        </p:nvSpPr>
        <p:spPr>
          <a:xfrm>
            <a:off x="576303" y="2356971"/>
            <a:ext cx="1334621" cy="276999"/>
          </a:xfrm>
          <a:prstGeom prst="rect">
            <a:avLst/>
          </a:prstGeom>
          <a:noFill/>
        </p:spPr>
        <p:txBody>
          <a:bodyPr wrap="square" rtlCol="0">
            <a:spAutoFit/>
          </a:bodyPr>
          <a:lstStyle/>
          <a:p>
            <a:r>
              <a:rPr lang="es-ES" sz="1200" dirty="0" err="1">
                <a:solidFill>
                  <a:schemeClr val="bg1"/>
                </a:solidFill>
              </a:rPr>
              <a:t>aleatorio_random</a:t>
            </a:r>
            <a:endParaRPr lang="es-AR" sz="1200" dirty="0">
              <a:solidFill>
                <a:schemeClr val="bg1"/>
              </a:solidFill>
            </a:endParaRPr>
          </a:p>
        </p:txBody>
      </p:sp>
      <p:sp>
        <p:nvSpPr>
          <p:cNvPr id="24" name="CuadroTexto 23">
            <a:extLst>
              <a:ext uri="{FF2B5EF4-FFF2-40B4-BE49-F238E27FC236}">
                <a16:creationId xmlns:a16="http://schemas.microsoft.com/office/drawing/2014/main" id="{5E41980E-2FA0-4D34-97A7-122CE48F05BA}"/>
              </a:ext>
            </a:extLst>
          </p:cNvPr>
          <p:cNvSpPr txBox="1"/>
          <p:nvPr/>
        </p:nvSpPr>
        <p:spPr>
          <a:xfrm>
            <a:off x="2338120" y="2389025"/>
            <a:ext cx="2337624" cy="276999"/>
          </a:xfrm>
          <a:prstGeom prst="rect">
            <a:avLst/>
          </a:prstGeom>
          <a:noFill/>
        </p:spPr>
        <p:txBody>
          <a:bodyPr wrap="square" rtlCol="0">
            <a:spAutoFit/>
          </a:bodyPr>
          <a:lstStyle/>
          <a:p>
            <a:r>
              <a:rPr lang="es-ES" sz="1200" dirty="0" err="1">
                <a:solidFill>
                  <a:schemeClr val="bg1"/>
                </a:solidFill>
              </a:rPr>
              <a:t>distancia_centro_distancia_suave</a:t>
            </a:r>
            <a:endParaRPr lang="es-AR" sz="1200" dirty="0">
              <a:solidFill>
                <a:schemeClr val="bg1"/>
              </a:solidFill>
            </a:endParaRPr>
          </a:p>
        </p:txBody>
      </p:sp>
      <p:sp>
        <p:nvSpPr>
          <p:cNvPr id="25" name="CuadroTexto 24">
            <a:extLst>
              <a:ext uri="{FF2B5EF4-FFF2-40B4-BE49-F238E27FC236}">
                <a16:creationId xmlns:a16="http://schemas.microsoft.com/office/drawing/2014/main" id="{6981036B-2657-4390-BFE2-A2F27089D2F6}"/>
              </a:ext>
            </a:extLst>
          </p:cNvPr>
          <p:cNvSpPr txBox="1"/>
          <p:nvPr/>
        </p:nvSpPr>
        <p:spPr>
          <a:xfrm>
            <a:off x="4760863" y="2410614"/>
            <a:ext cx="1912121" cy="276999"/>
          </a:xfrm>
          <a:prstGeom prst="rect">
            <a:avLst/>
          </a:prstGeom>
          <a:noFill/>
        </p:spPr>
        <p:txBody>
          <a:bodyPr wrap="square" rtlCol="0">
            <a:spAutoFit/>
          </a:bodyPr>
          <a:lstStyle/>
          <a:p>
            <a:r>
              <a:rPr lang="es-ES" sz="1200" dirty="0" err="1">
                <a:solidFill>
                  <a:schemeClr val="bg1"/>
                </a:solidFill>
              </a:rPr>
              <a:t>grad_horizontal_gradiente</a:t>
            </a:r>
            <a:endParaRPr lang="es-AR" sz="1200" dirty="0">
              <a:solidFill>
                <a:schemeClr val="bg1"/>
              </a:solidFill>
            </a:endParaRPr>
          </a:p>
        </p:txBody>
      </p:sp>
      <p:sp>
        <p:nvSpPr>
          <p:cNvPr id="26" name="CuadroTexto 25">
            <a:extLst>
              <a:ext uri="{FF2B5EF4-FFF2-40B4-BE49-F238E27FC236}">
                <a16:creationId xmlns:a16="http://schemas.microsoft.com/office/drawing/2014/main" id="{79F071D5-173D-4B2B-B26C-B86005C5A33D}"/>
              </a:ext>
            </a:extLst>
          </p:cNvPr>
          <p:cNvSpPr txBox="1"/>
          <p:nvPr/>
        </p:nvSpPr>
        <p:spPr>
          <a:xfrm>
            <a:off x="7173402" y="2417090"/>
            <a:ext cx="1593244" cy="276999"/>
          </a:xfrm>
          <a:prstGeom prst="rect">
            <a:avLst/>
          </a:prstGeom>
          <a:noFill/>
        </p:spPr>
        <p:txBody>
          <a:bodyPr wrap="square" rtlCol="0">
            <a:spAutoFit/>
          </a:bodyPr>
          <a:lstStyle/>
          <a:p>
            <a:r>
              <a:rPr lang="es-ES" sz="1200" dirty="0" err="1">
                <a:solidFill>
                  <a:schemeClr val="bg1"/>
                </a:solidFill>
              </a:rPr>
              <a:t>manchas_grand_blobs</a:t>
            </a:r>
            <a:endParaRPr lang="es-AR" sz="1200" dirty="0">
              <a:solidFill>
                <a:schemeClr val="bg1"/>
              </a:solidFill>
            </a:endParaRPr>
          </a:p>
        </p:txBody>
      </p:sp>
      <p:sp>
        <p:nvSpPr>
          <p:cNvPr id="27" name="CuadroTexto 26">
            <a:extLst>
              <a:ext uri="{FF2B5EF4-FFF2-40B4-BE49-F238E27FC236}">
                <a16:creationId xmlns:a16="http://schemas.microsoft.com/office/drawing/2014/main" id="{BFA5937B-CEF0-487A-BB56-02DAE04871EE}"/>
              </a:ext>
            </a:extLst>
          </p:cNvPr>
          <p:cNvSpPr txBox="1"/>
          <p:nvPr/>
        </p:nvSpPr>
        <p:spPr>
          <a:xfrm>
            <a:off x="465746" y="4458645"/>
            <a:ext cx="1805748" cy="276999"/>
          </a:xfrm>
          <a:prstGeom prst="rect">
            <a:avLst/>
          </a:prstGeom>
          <a:noFill/>
        </p:spPr>
        <p:txBody>
          <a:bodyPr wrap="square" rtlCol="0">
            <a:spAutoFit/>
          </a:bodyPr>
          <a:lstStyle/>
          <a:p>
            <a:r>
              <a:rPr lang="es-ES" sz="1200" dirty="0" err="1">
                <a:solidFill>
                  <a:schemeClr val="bg1"/>
                </a:solidFill>
              </a:rPr>
              <a:t>manchas_med_blobs</a:t>
            </a:r>
            <a:endParaRPr lang="es-AR" sz="1200" dirty="0">
              <a:solidFill>
                <a:schemeClr val="bg1"/>
              </a:solidFill>
            </a:endParaRPr>
          </a:p>
        </p:txBody>
      </p:sp>
      <p:sp>
        <p:nvSpPr>
          <p:cNvPr id="28" name="CuadroTexto 27">
            <a:extLst>
              <a:ext uri="{FF2B5EF4-FFF2-40B4-BE49-F238E27FC236}">
                <a16:creationId xmlns:a16="http://schemas.microsoft.com/office/drawing/2014/main" id="{57A4324A-73B8-4A90-B288-3B95541BB364}"/>
              </a:ext>
            </a:extLst>
          </p:cNvPr>
          <p:cNvSpPr txBox="1"/>
          <p:nvPr/>
        </p:nvSpPr>
        <p:spPr>
          <a:xfrm>
            <a:off x="2667202" y="4458645"/>
            <a:ext cx="1593244" cy="276999"/>
          </a:xfrm>
          <a:prstGeom prst="rect">
            <a:avLst/>
          </a:prstGeom>
          <a:noFill/>
        </p:spPr>
        <p:txBody>
          <a:bodyPr wrap="square" rtlCol="0">
            <a:spAutoFit/>
          </a:bodyPr>
          <a:lstStyle/>
          <a:p>
            <a:r>
              <a:rPr lang="es-ES" sz="1200" dirty="0" err="1">
                <a:solidFill>
                  <a:schemeClr val="bg1"/>
                </a:solidFill>
              </a:rPr>
              <a:t>manchas_peq_blobs</a:t>
            </a:r>
            <a:endParaRPr lang="es-AR" sz="1200" dirty="0">
              <a:solidFill>
                <a:schemeClr val="bg1"/>
              </a:solidFill>
            </a:endParaRPr>
          </a:p>
        </p:txBody>
      </p:sp>
      <p:sp>
        <p:nvSpPr>
          <p:cNvPr id="29" name="CuadroTexto 28">
            <a:extLst>
              <a:ext uri="{FF2B5EF4-FFF2-40B4-BE49-F238E27FC236}">
                <a16:creationId xmlns:a16="http://schemas.microsoft.com/office/drawing/2014/main" id="{C900F988-513F-45AA-8E9B-23074E2AE411}"/>
              </a:ext>
            </a:extLst>
          </p:cNvPr>
          <p:cNvSpPr txBox="1"/>
          <p:nvPr/>
        </p:nvSpPr>
        <p:spPr>
          <a:xfrm>
            <a:off x="5082503" y="4458645"/>
            <a:ext cx="1334621" cy="276999"/>
          </a:xfrm>
          <a:prstGeom prst="rect">
            <a:avLst/>
          </a:prstGeom>
          <a:noFill/>
        </p:spPr>
        <p:txBody>
          <a:bodyPr wrap="square" rtlCol="0">
            <a:spAutoFit/>
          </a:bodyPr>
          <a:lstStyle/>
          <a:p>
            <a:r>
              <a:rPr lang="es-ES" sz="1200" dirty="0" err="1">
                <a:solidFill>
                  <a:schemeClr val="bg1"/>
                </a:solidFill>
              </a:rPr>
              <a:t>perlin_fina_perlin</a:t>
            </a:r>
            <a:endParaRPr lang="es-AR" sz="1200" dirty="0">
              <a:solidFill>
                <a:schemeClr val="bg1"/>
              </a:solidFill>
            </a:endParaRPr>
          </a:p>
        </p:txBody>
      </p:sp>
      <p:sp>
        <p:nvSpPr>
          <p:cNvPr id="30" name="CuadroTexto 29">
            <a:extLst>
              <a:ext uri="{FF2B5EF4-FFF2-40B4-BE49-F238E27FC236}">
                <a16:creationId xmlns:a16="http://schemas.microsoft.com/office/drawing/2014/main" id="{92BA9B0B-0B94-44D0-A154-554B5F50919C}"/>
              </a:ext>
            </a:extLst>
          </p:cNvPr>
          <p:cNvSpPr txBox="1"/>
          <p:nvPr/>
        </p:nvSpPr>
        <p:spPr>
          <a:xfrm>
            <a:off x="7269824" y="4458645"/>
            <a:ext cx="1593244" cy="276999"/>
          </a:xfrm>
          <a:prstGeom prst="rect">
            <a:avLst/>
          </a:prstGeom>
          <a:noFill/>
        </p:spPr>
        <p:txBody>
          <a:bodyPr wrap="square" rtlCol="0">
            <a:spAutoFit/>
          </a:bodyPr>
          <a:lstStyle/>
          <a:p>
            <a:r>
              <a:rPr lang="es-ES" sz="1200" dirty="0" err="1">
                <a:solidFill>
                  <a:schemeClr val="bg1"/>
                </a:solidFill>
              </a:rPr>
              <a:t>perlin_gruesa_perlin</a:t>
            </a:r>
            <a:endParaRPr lang="es-AR" sz="1200" dirty="0">
              <a:solidFill>
                <a:schemeClr val="bg1"/>
              </a:solidFill>
            </a:endParaRPr>
          </a:p>
        </p:txBody>
      </p:sp>
    </p:spTree>
    <p:extLst>
      <p:ext uri="{BB962C8B-B14F-4D97-AF65-F5344CB8AC3E}">
        <p14:creationId xmlns:p14="http://schemas.microsoft.com/office/powerpoint/2010/main" val="2981495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5A05D8-8FBC-4FB4-A2DD-BEF5D68ED2D6}"/>
              </a:ext>
            </a:extLst>
          </p:cNvPr>
          <p:cNvSpPr>
            <a:spLocks noGrp="1"/>
          </p:cNvSpPr>
          <p:nvPr>
            <p:ph type="title"/>
          </p:nvPr>
        </p:nvSpPr>
        <p:spPr>
          <a:xfrm>
            <a:off x="221051" y="97001"/>
            <a:ext cx="4868533" cy="994173"/>
          </a:xfrm>
        </p:spPr>
        <p:txBody>
          <a:bodyPr anchor="b">
            <a:normAutofit/>
          </a:bodyPr>
          <a:lstStyle/>
          <a:p>
            <a:pPr marL="0" lvl="0" indent="0" algn="l">
              <a:lnSpc>
                <a:spcPct val="90000"/>
              </a:lnSpc>
              <a:buNone/>
            </a:pPr>
            <a:r>
              <a:rPr lang="es-AR" sz="3100" dirty="0">
                <a:solidFill>
                  <a:schemeClr val="bg1"/>
                </a:solidFill>
              </a:rPr>
              <a:t>Generación de población inicial</a:t>
            </a:r>
          </a:p>
        </p:txBody>
      </p:sp>
      <p:sp>
        <p:nvSpPr>
          <p:cNvPr id="5" name="Rectangle 2">
            <a:extLst>
              <a:ext uri="{FF2B5EF4-FFF2-40B4-BE49-F238E27FC236}">
                <a16:creationId xmlns:a16="http://schemas.microsoft.com/office/drawing/2014/main" id="{6E8CFC55-8320-4F96-8291-27EB2228BE68}"/>
              </a:ext>
            </a:extLst>
          </p:cNvPr>
          <p:cNvSpPr>
            <a:spLocks noGrp="1" noChangeArrowheads="1"/>
          </p:cNvSpPr>
          <p:nvPr>
            <p:ph idx="1"/>
          </p:nvPr>
        </p:nvSpPr>
        <p:spPr bwMode="auto">
          <a:xfrm>
            <a:off x="290064" y="1238584"/>
            <a:ext cx="5187710"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Tipos de distribución: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aleatorios: permiten explorar distintas configuraciones espaciales y simular escenarios inciertos del yacimiento.</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equidistantes: aseguran una cobertura uniforme del área, ideal para estudios preliminares o comparaciones.</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Optimización inicial:</a:t>
            </a:r>
          </a:p>
          <a:p>
            <a:pPr marL="0" marR="0" lvl="0" indent="0" algn="l" defTabSz="914400" rtl="0" eaLnBrk="0" fontAlgn="base" latinLnBrk="0" hangingPunct="0">
              <a:lnSpc>
                <a:spcPct val="100000"/>
              </a:lnSpc>
              <a:spcBef>
                <a:spcPct val="0"/>
              </a:spcBef>
              <a:spcAft>
                <a:spcPct val="0"/>
              </a:spcAft>
              <a:buClrTx/>
              <a:buSzTx/>
              <a:buNone/>
              <a:tabLst/>
            </a:pPr>
            <a:r>
              <a:rPr lang="es-AR" altLang="es-AR" sz="1800" dirty="0">
                <a:solidFill>
                  <a:schemeClr val="bg1"/>
                </a:solidFill>
                <a:latin typeface="+mj-lt"/>
              </a:rPr>
              <a:t>- </a:t>
            </a:r>
            <a:r>
              <a:rPr kumimoji="0" lang="es-AR" altLang="es-AR" sz="1500" i="0" u="none" strike="noStrike" cap="none" normalizeH="0" baseline="0" dirty="0">
                <a:ln>
                  <a:noFill/>
                </a:ln>
                <a:solidFill>
                  <a:schemeClr val="bg1"/>
                </a:solidFill>
                <a:effectLst/>
                <a:latin typeface="+mj-lt"/>
              </a:rPr>
              <a:t>Cálculo automático de densidad y distancia mínima: evita que los pozos queden demasiado cerca o dispersos, optimizando cobertura y eficiencia de extracción.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Penalización por colinealidad: impide que varios pozos se alineen, evitando zonas sin muestreo y mejorando la representatividad del muestreo.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7" name="Imagen 6" descr="Imagen que contiene Mapa&#10;&#10;El contenido generado por IA puede ser incorrecto.">
            <a:extLst>
              <a:ext uri="{FF2B5EF4-FFF2-40B4-BE49-F238E27FC236}">
                <a16:creationId xmlns:a16="http://schemas.microsoft.com/office/drawing/2014/main" id="{3A282F0C-2D42-40A4-AC7F-F82A50A4B238}"/>
              </a:ext>
            </a:extLst>
          </p:cNvPr>
          <p:cNvPicPr>
            <a:picLocks noChangeAspect="1"/>
          </p:cNvPicPr>
          <p:nvPr/>
        </p:nvPicPr>
        <p:blipFill>
          <a:blip r:embed="rId2"/>
          <a:stretch>
            <a:fillRect/>
          </a:stretch>
        </p:blipFill>
        <p:spPr>
          <a:xfrm>
            <a:off x="6294725" y="168981"/>
            <a:ext cx="2088399" cy="2088399"/>
          </a:xfrm>
          <a:prstGeom prst="rect">
            <a:avLst/>
          </a:prstGeom>
        </p:spPr>
      </p:pic>
      <p:pic>
        <p:nvPicPr>
          <p:cNvPr id="8" name="Imagen 7" descr="Mapa&#10;&#10;El contenido generado por IA puede ser incorrecto.">
            <a:extLst>
              <a:ext uri="{FF2B5EF4-FFF2-40B4-BE49-F238E27FC236}">
                <a16:creationId xmlns:a16="http://schemas.microsoft.com/office/drawing/2014/main" id="{344CE0CC-BD3C-4762-B400-CB2AEC31A9A2}"/>
              </a:ext>
            </a:extLst>
          </p:cNvPr>
          <p:cNvPicPr>
            <a:picLocks noChangeAspect="1"/>
          </p:cNvPicPr>
          <p:nvPr/>
        </p:nvPicPr>
        <p:blipFill>
          <a:blip r:embed="rId3"/>
          <a:stretch>
            <a:fillRect/>
          </a:stretch>
        </p:blipFill>
        <p:spPr>
          <a:xfrm>
            <a:off x="6294723" y="2648962"/>
            <a:ext cx="2088399" cy="2088399"/>
          </a:xfrm>
          <a:prstGeom prst="rect">
            <a:avLst/>
          </a:prstGeom>
        </p:spPr>
      </p:pic>
      <p:cxnSp>
        <p:nvCxnSpPr>
          <p:cNvPr id="10" name="Conector recto 9">
            <a:extLst>
              <a:ext uri="{FF2B5EF4-FFF2-40B4-BE49-F238E27FC236}">
                <a16:creationId xmlns:a16="http://schemas.microsoft.com/office/drawing/2014/main" id="{0B2363D1-CEE0-4CF2-8BD1-F25318D4118F}"/>
              </a:ext>
            </a:extLst>
          </p:cNvPr>
          <p:cNvCxnSpPr/>
          <p:nvPr/>
        </p:nvCxnSpPr>
        <p:spPr>
          <a:xfrm>
            <a:off x="0" y="1091174"/>
            <a:ext cx="4572000"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CuadroTexto 10">
            <a:extLst>
              <a:ext uri="{FF2B5EF4-FFF2-40B4-BE49-F238E27FC236}">
                <a16:creationId xmlns:a16="http://schemas.microsoft.com/office/drawing/2014/main" id="{BC1552D1-E26C-4844-8C29-818104129896}"/>
              </a:ext>
            </a:extLst>
          </p:cNvPr>
          <p:cNvSpPr txBox="1"/>
          <p:nvPr/>
        </p:nvSpPr>
        <p:spPr>
          <a:xfrm>
            <a:off x="6234339" y="2257380"/>
            <a:ext cx="2209169" cy="307777"/>
          </a:xfrm>
          <a:prstGeom prst="rect">
            <a:avLst/>
          </a:prstGeom>
          <a:noFill/>
        </p:spPr>
        <p:txBody>
          <a:bodyPr wrap="square" rtlCol="0">
            <a:spAutoFit/>
          </a:bodyPr>
          <a:lstStyle/>
          <a:p>
            <a:r>
              <a:rPr lang="es-ES" sz="1400" dirty="0">
                <a:solidFill>
                  <a:schemeClr val="bg1"/>
                </a:solidFill>
              </a:rPr>
              <a:t>Población equidistante</a:t>
            </a:r>
            <a:endParaRPr lang="es-AR" sz="1400" dirty="0">
              <a:solidFill>
                <a:schemeClr val="bg1"/>
              </a:solidFill>
            </a:endParaRPr>
          </a:p>
        </p:txBody>
      </p:sp>
      <p:sp>
        <p:nvSpPr>
          <p:cNvPr id="12" name="CuadroTexto 11">
            <a:extLst>
              <a:ext uri="{FF2B5EF4-FFF2-40B4-BE49-F238E27FC236}">
                <a16:creationId xmlns:a16="http://schemas.microsoft.com/office/drawing/2014/main" id="{E8EBF63F-517E-4171-9C1E-4F95A6E3B95C}"/>
              </a:ext>
            </a:extLst>
          </p:cNvPr>
          <p:cNvSpPr txBox="1"/>
          <p:nvPr/>
        </p:nvSpPr>
        <p:spPr>
          <a:xfrm>
            <a:off x="6234337" y="4728971"/>
            <a:ext cx="2209169" cy="307777"/>
          </a:xfrm>
          <a:prstGeom prst="rect">
            <a:avLst/>
          </a:prstGeom>
          <a:noFill/>
        </p:spPr>
        <p:txBody>
          <a:bodyPr wrap="square" rtlCol="0">
            <a:spAutoFit/>
          </a:bodyPr>
          <a:lstStyle/>
          <a:p>
            <a:r>
              <a:rPr lang="es-ES" sz="1400" dirty="0">
                <a:solidFill>
                  <a:schemeClr val="bg1"/>
                </a:solidFill>
              </a:rPr>
              <a:t>Población aleatoria</a:t>
            </a:r>
            <a:endParaRPr lang="es-AR" sz="1400" dirty="0">
              <a:solidFill>
                <a:schemeClr val="bg1"/>
              </a:solidFill>
            </a:endParaRPr>
          </a:p>
        </p:txBody>
      </p:sp>
    </p:spTree>
    <p:extLst>
      <p:ext uri="{BB962C8B-B14F-4D97-AF65-F5344CB8AC3E}">
        <p14:creationId xmlns:p14="http://schemas.microsoft.com/office/powerpoint/2010/main" val="2548830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1119</Words>
  <Application>Microsoft Office PowerPoint</Application>
  <PresentationFormat>Presentación en pantalla (16:9)</PresentationFormat>
  <Paragraphs>111</Paragraphs>
  <Slides>15</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Consolas</vt:lpstr>
      <vt:lpstr>Office Theme</vt:lpstr>
      <vt:lpstr>Fractales &amp; Algoritmos Genéticos</vt:lpstr>
      <vt:lpstr>Situación Problemática</vt:lpstr>
      <vt:lpstr>Contexto del problema de extracción</vt:lpstr>
      <vt:lpstr>Metodología de nuestro framework evolutivo</vt:lpstr>
      <vt:lpstr>Robustez y extensibilidad del programa</vt:lpstr>
      <vt:lpstr>Ciclo Evolutivo</vt:lpstr>
      <vt:lpstr>Aplicación de fractales en la generación de mapas</vt:lpstr>
      <vt:lpstr>Mapas fractales generados</vt:lpstr>
      <vt:lpstr>Generación de población inicial</vt:lpstr>
      <vt:lpstr>Fitness aplicado y penalizaciones espaciales</vt:lpstr>
      <vt:lpstr>Operadores de selección</vt:lpstr>
      <vt:lpstr>Cruce por centro geométrico y centro de masa</vt:lpstr>
      <vt:lpstr>Fusión</vt:lpstr>
      <vt:lpstr>Visualización y métricas</vt:lpstr>
      <vt:lpstr>Problema encontrado durante la investigacion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dc:title>
  <dc:creator>Laucha54321 Laucha54321</dc:creator>
  <cp:keywords/>
  <cp:lastModifiedBy>Gustavo Daniel Gagliano</cp:lastModifiedBy>
  <cp:revision>4</cp:revision>
  <dcterms:created xsi:type="dcterms:W3CDTF">2025-09-08T00:32:11Z</dcterms:created>
  <dcterms:modified xsi:type="dcterms:W3CDTF">2025-09-09T22:32:11Z</dcterms:modified>
</cp:coreProperties>
</file>